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Default Extension="wdp" ContentType="image/vnd.ms-photo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7" r:id="rId5"/>
    <p:sldMasterId id="2147483659" r:id="rId6"/>
  </p:sldMasterIdLst>
  <p:notesMasterIdLst>
    <p:notesMasterId r:id="rId37"/>
  </p:notesMasterIdLst>
  <p:sldIdLst>
    <p:sldId id="340" r:id="rId7"/>
    <p:sldId id="331" r:id="rId8"/>
    <p:sldId id="332" r:id="rId9"/>
    <p:sldId id="486" r:id="rId10"/>
    <p:sldId id="510" r:id="rId11"/>
    <p:sldId id="404" r:id="rId12"/>
    <p:sldId id="545" r:id="rId13"/>
    <p:sldId id="546" r:id="rId14"/>
    <p:sldId id="547" r:id="rId15"/>
    <p:sldId id="440" r:id="rId16"/>
    <p:sldId id="406" r:id="rId17"/>
    <p:sldId id="424" r:id="rId18"/>
    <p:sldId id="513" r:id="rId19"/>
    <p:sldId id="422" r:id="rId20"/>
    <p:sldId id="488" r:id="rId21"/>
    <p:sldId id="529" r:id="rId22"/>
    <p:sldId id="489" r:id="rId23"/>
    <p:sldId id="490" r:id="rId24"/>
    <p:sldId id="530" r:id="rId25"/>
    <p:sldId id="511" r:id="rId26"/>
    <p:sldId id="533" r:id="rId27"/>
    <p:sldId id="534" r:id="rId28"/>
    <p:sldId id="535" r:id="rId29"/>
    <p:sldId id="537" r:id="rId30"/>
    <p:sldId id="539" r:id="rId31"/>
    <p:sldId id="551" r:id="rId32"/>
    <p:sldId id="552" r:id="rId33"/>
    <p:sldId id="553" r:id="rId34"/>
    <p:sldId id="554" r:id="rId35"/>
    <p:sldId id="282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1708" userDrawn="1">
          <p15:clr>
            <a:srgbClr val="A4A3A4"/>
          </p15:clr>
        </p15:guide>
        <p15:guide id="5" pos="46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" initials="B" lastIdx="21" clrIdx="0">
    <p:extLst>
      <p:ext uri="{19B8F6BF-5375-455C-9EA6-DF929625EA0E}">
        <p15:presenceInfo xmlns="" xmlns:p15="http://schemas.microsoft.com/office/powerpoint/2012/main" userId="Barbara" providerId="None"/>
      </p:ext>
    </p:extLst>
  </p:cmAuthor>
  <p:cmAuthor id="2" name="Bruna Lordello" initials="B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B485D"/>
    <a:srgbClr val="FF0000"/>
    <a:srgbClr val="8CB9E2"/>
    <a:srgbClr val="F2F2F2"/>
    <a:srgbClr val="4EB798"/>
    <a:srgbClr val="7F7F7F"/>
    <a:srgbClr val="BBBBBB"/>
    <a:srgbClr val="A8A8A8"/>
    <a:srgbClr val="8B8B8B"/>
    <a:srgbClr val="66D0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6" autoAdjust="0"/>
    <p:restoredTop sz="94343" autoAdjust="0"/>
  </p:normalViewPr>
  <p:slideViewPr>
    <p:cSldViewPr snapToGrid="0" showGuides="1">
      <p:cViewPr varScale="1">
        <p:scale>
          <a:sx n="79" d="100"/>
          <a:sy n="79" d="100"/>
        </p:scale>
        <p:origin x="-210" y="-90"/>
      </p:cViewPr>
      <p:guideLst>
        <p:guide orient="horz" pos="1412"/>
        <p:guide pos="3840"/>
        <p:guide pos="7680"/>
        <p:guide pos="1708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15.xml"/><Relationship Id="rId4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2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3.%20Exames%20Eletivos\Gr&#225;ficos%20Exames%20Eletivos%20-%20FioSa&#250;de%202016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4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5315594925634296"/>
                  <c:y val="-0.2169017935258093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95" b="1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791754155730528"/>
                  <c:y val="0.1571474919801692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95" b="1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589566929133861E-2"/>
                  <c:y val="1.0416666666666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95" b="1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5" b="1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3175">
                  <a:solidFill>
                    <a:srgbClr val="969696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soube</c:v>
                </c:pt>
              </c:strCache>
            </c:strRef>
          </c:cat>
          <c:val>
            <c:numRef>
              <c:f>'Question 1'!$C$4:$C$6</c:f>
              <c:numCache>
                <c:formatCode>0.0%</c:formatCode>
                <c:ptCount val="3"/>
                <c:pt idx="0">
                  <c:v>0.81299999999999994</c:v>
                </c:pt>
                <c:pt idx="1">
                  <c:v>0.17</c:v>
                </c:pt>
                <c:pt idx="2">
                  <c:v>1.7000000000000008E-2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575000000000022"/>
          <c:y val="0.65646689997083696"/>
          <c:w val="0.21841141732283476"/>
          <c:h val="0.22883019830854479"/>
        </c:manualLayout>
      </c:layout>
      <c:spPr>
        <a:noFill/>
        <a:ln w="25400">
          <a:noFill/>
        </a:ln>
      </c:spPr>
      <c:txPr>
        <a:bodyPr/>
        <a:lstStyle/>
        <a:p>
          <a:pPr>
            <a:defRPr sz="1095" b="0" i="0" u="none" strike="noStrike" baseline="0">
              <a:solidFill>
                <a:srgbClr val="333333"/>
              </a:solidFill>
              <a:latin typeface="Bariol Regular"/>
              <a:ea typeface="Bariol Regular"/>
              <a:cs typeface="Bariol Regular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 sz="1195" b="0" i="0" u="none" strike="noStrike" baseline="0">
          <a:solidFill>
            <a:srgbClr val="333333"/>
          </a:solidFill>
          <a:latin typeface="Bariol Regular"/>
          <a:ea typeface="Bariol Regular"/>
          <a:cs typeface="Bariol Regular"/>
        </a:defRPr>
      </a:pPr>
      <a:endParaRPr lang="pt-B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10'!$B$4:$B$9</c:f>
              <c:strCache>
                <c:ptCount val="6"/>
                <c:pt idx="0">
                  <c:v>Menos de 5 dias</c:v>
                </c:pt>
                <c:pt idx="1">
                  <c:v>6 a 10 dias</c:v>
                </c:pt>
                <c:pt idx="2">
                  <c:v>11 a 20 dias</c:v>
                </c:pt>
                <c:pt idx="3">
                  <c:v>21 a 30 dias</c:v>
                </c:pt>
                <c:pt idx="4">
                  <c:v>Mais de 30 dias</c:v>
                </c:pt>
                <c:pt idx="5">
                  <c:v>Não soube</c:v>
                </c:pt>
              </c:strCache>
            </c:strRef>
          </c:cat>
          <c:val>
            <c:numRef>
              <c:f>'Question 10'!$C$4:$C$9</c:f>
              <c:numCache>
                <c:formatCode>0.0%</c:formatCode>
                <c:ptCount val="6"/>
                <c:pt idx="0">
                  <c:v>0.42600000000000016</c:v>
                </c:pt>
                <c:pt idx="1">
                  <c:v>0.21100000000000008</c:v>
                </c:pt>
                <c:pt idx="2">
                  <c:v>0.15500000000000005</c:v>
                </c:pt>
                <c:pt idx="3">
                  <c:v>9.4000000000000028E-2</c:v>
                </c:pt>
                <c:pt idx="4">
                  <c:v>6.0000000000000019E-2</c:v>
                </c:pt>
                <c:pt idx="5">
                  <c:v>5.3000000000000012E-2</c:v>
                </c:pt>
              </c:numCache>
            </c:numRef>
          </c:val>
        </c:ser>
        <c:gapWidth val="80"/>
        <c:overlap val="25"/>
        <c:axId val="64795392"/>
        <c:axId val="64796928"/>
      </c:barChart>
      <c:catAx>
        <c:axId val="64795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796928"/>
        <c:crosses val="autoZero"/>
        <c:auto val="1"/>
        <c:lblAlgn val="ctr"/>
        <c:lblOffset val="100"/>
      </c:catAx>
      <c:valAx>
        <c:axId val="64796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4795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11'!$B$4:$B$8</c:f>
              <c:strCache>
                <c:ptCount val="5"/>
                <c:pt idx="0">
                  <c:v>Muito longo</c:v>
                </c:pt>
                <c:pt idx="1">
                  <c:v>Longo</c:v>
                </c:pt>
                <c:pt idx="2">
                  <c:v>Curto</c:v>
                </c:pt>
                <c:pt idx="3">
                  <c:v>Muito curto</c:v>
                </c:pt>
                <c:pt idx="4">
                  <c:v>Não soube</c:v>
                </c:pt>
              </c:strCache>
            </c:strRef>
          </c:cat>
          <c:val>
            <c:numRef>
              <c:f>'Question 11'!$C$4:$C$8</c:f>
              <c:numCache>
                <c:formatCode>0.0%</c:formatCode>
                <c:ptCount val="5"/>
                <c:pt idx="0">
                  <c:v>8.7000000000000022E-2</c:v>
                </c:pt>
                <c:pt idx="1">
                  <c:v>0.24200000000000005</c:v>
                </c:pt>
                <c:pt idx="2">
                  <c:v>0.4830000000000001</c:v>
                </c:pt>
                <c:pt idx="3">
                  <c:v>0.10600000000000002</c:v>
                </c:pt>
                <c:pt idx="4">
                  <c:v>8.3000000000000032E-2</c:v>
                </c:pt>
              </c:numCache>
            </c:numRef>
          </c:val>
        </c:ser>
        <c:gapWidth val="80"/>
        <c:overlap val="25"/>
        <c:axId val="64955520"/>
        <c:axId val="64957056"/>
      </c:barChart>
      <c:catAx>
        <c:axId val="649555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957056"/>
        <c:crosses val="autoZero"/>
        <c:auto val="1"/>
        <c:lblAlgn val="ctr"/>
        <c:lblOffset val="100"/>
      </c:catAx>
      <c:valAx>
        <c:axId val="649570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4955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12'!$B$4:$B$8</c:f>
              <c:strCache>
                <c:ptCount val="5"/>
                <c:pt idx="0">
                  <c:v>Muito insatisfatório</c:v>
                </c:pt>
                <c:pt idx="1">
                  <c:v>Insatisfatório</c:v>
                </c:pt>
                <c:pt idx="2">
                  <c:v>Satisfatório</c:v>
                </c:pt>
                <c:pt idx="3">
                  <c:v>Muito satisfatório</c:v>
                </c:pt>
                <c:pt idx="4">
                  <c:v>Não soube</c:v>
                </c:pt>
              </c:strCache>
            </c:strRef>
          </c:cat>
          <c:val>
            <c:numRef>
              <c:f>'Question 12'!$C$4:$C$8</c:f>
              <c:numCache>
                <c:formatCode>0.0%</c:formatCode>
                <c:ptCount val="5"/>
                <c:pt idx="0">
                  <c:v>3.4000000000000002E-2</c:v>
                </c:pt>
                <c:pt idx="1">
                  <c:v>3.7999999999999999E-2</c:v>
                </c:pt>
                <c:pt idx="2">
                  <c:v>0.57800000000000018</c:v>
                </c:pt>
                <c:pt idx="3">
                  <c:v>0.33800000000000013</c:v>
                </c:pt>
                <c:pt idx="4">
                  <c:v>1.1000000000000005E-2</c:v>
                </c:pt>
              </c:numCache>
            </c:numRef>
          </c:val>
        </c:ser>
        <c:gapWidth val="80"/>
        <c:overlap val="25"/>
        <c:axId val="65006592"/>
        <c:axId val="65008384"/>
      </c:barChart>
      <c:catAx>
        <c:axId val="65006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008384"/>
        <c:crosses val="autoZero"/>
        <c:auto val="1"/>
        <c:lblAlgn val="ctr"/>
        <c:lblOffset val="100"/>
      </c:catAx>
      <c:valAx>
        <c:axId val="65008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5006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13'!$F$4:$F$8</c:f>
              <c:strCache>
                <c:ptCount val="5"/>
                <c:pt idx="0">
                  <c:v>Falta de agilidade</c:v>
                </c:pt>
                <c:pt idx="1">
                  <c:v>Pouca sensibilidade</c:v>
                </c:pt>
                <c:pt idx="2">
                  <c:v>Não foi cordial</c:v>
                </c:pt>
                <c:pt idx="3">
                  <c:v>Não teve postura adequada</c:v>
                </c:pt>
                <c:pt idx="4">
                  <c:v>Não soube</c:v>
                </c:pt>
              </c:strCache>
            </c:strRef>
          </c:cat>
          <c:val>
            <c:numRef>
              <c:f>'Question 13'!$G$4:$G$8</c:f>
              <c:numCache>
                <c:formatCode>0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gapWidth val="80"/>
        <c:overlap val="25"/>
        <c:axId val="64722816"/>
        <c:axId val="64724352"/>
      </c:barChart>
      <c:catAx>
        <c:axId val="647228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724352"/>
        <c:crosses val="autoZero"/>
        <c:auto val="1"/>
        <c:lblAlgn val="ctr"/>
        <c:lblOffset val="100"/>
      </c:catAx>
      <c:valAx>
        <c:axId val="64724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tickLblPos val="none"/>
        <c:crossAx val="64722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14'!$B$4:$B$8</c:f>
              <c:strCache>
                <c:ptCount val="5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  <c:pt idx="4">
                  <c:v>Não soube</c:v>
                </c:pt>
              </c:strCache>
            </c:strRef>
          </c:cat>
          <c:val>
            <c:numRef>
              <c:f>'Question 14'!$C$4:$C$8</c:f>
              <c:numCache>
                <c:formatCode>0.0%</c:formatCode>
                <c:ptCount val="5"/>
                <c:pt idx="0">
                  <c:v>1.4999999999999998E-2</c:v>
                </c:pt>
                <c:pt idx="1">
                  <c:v>2.7000000000000014E-2</c:v>
                </c:pt>
                <c:pt idx="2">
                  <c:v>0.63400000000000023</c:v>
                </c:pt>
                <c:pt idx="3">
                  <c:v>0.31700000000000012</c:v>
                </c:pt>
                <c:pt idx="4">
                  <c:v>8.0000000000000054E-3</c:v>
                </c:pt>
              </c:numCache>
            </c:numRef>
          </c:val>
        </c:ser>
        <c:gapWidth val="80"/>
        <c:overlap val="25"/>
        <c:axId val="65069440"/>
        <c:axId val="65070976"/>
      </c:barChart>
      <c:catAx>
        <c:axId val="65069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5070976"/>
        <c:crosses val="autoZero"/>
        <c:auto val="1"/>
        <c:lblAlgn val="ctr"/>
        <c:lblOffset val="100"/>
      </c:catAx>
      <c:valAx>
        <c:axId val="65070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506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15'!$F$3:$F$9</c:f>
              <c:strCache>
                <c:ptCount val="7"/>
                <c:pt idx="0">
                  <c:v>Assentos desconfortáveis</c:v>
                </c:pt>
                <c:pt idx="1">
                  <c:v>Ambiente pequeno</c:v>
                </c:pt>
                <c:pt idx="2">
                  <c:v>Ambiente mal organizado</c:v>
                </c:pt>
                <c:pt idx="3">
                  <c:v>Poucos assentos</c:v>
                </c:pt>
                <c:pt idx="4">
                  <c:v>Ar condicionado (quente)</c:v>
                </c:pt>
                <c:pt idx="5">
                  <c:v>Indisponibilidade de amenidades</c:v>
                </c:pt>
                <c:pt idx="6">
                  <c:v>Não soube</c:v>
                </c:pt>
              </c:strCache>
            </c:strRef>
          </c:cat>
          <c:val>
            <c:numRef>
              <c:f>'Question 15'!$G$3:$G$9</c:f>
              <c:numCache>
                <c:formatCode>0</c:formatCode>
                <c:ptCount val="7"/>
                <c:pt idx="0">
                  <c:v>5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</c:ser>
        <c:dLbls>
          <c:showVal val="1"/>
        </c:dLbls>
        <c:overlap val="100"/>
        <c:axId val="65116416"/>
        <c:axId val="69599232"/>
      </c:barChart>
      <c:catAx>
        <c:axId val="65116416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9599232"/>
        <c:crosses val="autoZero"/>
        <c:auto val="1"/>
        <c:lblAlgn val="ctr"/>
        <c:lblOffset val="100"/>
      </c:catAx>
      <c:valAx>
        <c:axId val="69599232"/>
        <c:scaling>
          <c:orientation val="minMax"/>
        </c:scaling>
        <c:delete val="1"/>
        <c:axPos val="t"/>
        <c:numFmt formatCode="0" sourceLinked="1"/>
        <c:majorTickMark val="none"/>
        <c:tickLblPos val="none"/>
        <c:crossAx val="651164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16'!$B$4:$B$8</c:f>
              <c:strCache>
                <c:ptCount val="5"/>
                <c:pt idx="0">
                  <c:v>Muito longo</c:v>
                </c:pt>
                <c:pt idx="1">
                  <c:v>Longo</c:v>
                </c:pt>
                <c:pt idx="2">
                  <c:v>Curto</c:v>
                </c:pt>
                <c:pt idx="3">
                  <c:v>Muito curto</c:v>
                </c:pt>
                <c:pt idx="4">
                  <c:v>Não soube</c:v>
                </c:pt>
              </c:strCache>
            </c:strRef>
          </c:cat>
          <c:val>
            <c:numRef>
              <c:f>'Question 16'!$C$4:$C$8</c:f>
              <c:numCache>
                <c:formatCode>0.0%</c:formatCode>
                <c:ptCount val="5"/>
                <c:pt idx="0">
                  <c:v>6.200000000000002E-2</c:v>
                </c:pt>
                <c:pt idx="1">
                  <c:v>0.251</c:v>
                </c:pt>
                <c:pt idx="2">
                  <c:v>0.59499999999999997</c:v>
                </c:pt>
                <c:pt idx="3">
                  <c:v>6.9000000000000034E-2</c:v>
                </c:pt>
                <c:pt idx="4">
                  <c:v>2.3E-2</c:v>
                </c:pt>
              </c:numCache>
            </c:numRef>
          </c:val>
        </c:ser>
        <c:gapWidth val="80"/>
        <c:overlap val="25"/>
        <c:axId val="64653952"/>
        <c:axId val="69734784"/>
      </c:barChart>
      <c:catAx>
        <c:axId val="64653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9734784"/>
        <c:crosses val="autoZero"/>
        <c:auto val="1"/>
        <c:lblAlgn val="ctr"/>
        <c:lblOffset val="100"/>
      </c:catAx>
      <c:valAx>
        <c:axId val="69734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4653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17'!$B$4:$B$8</c:f>
              <c:strCache>
                <c:ptCount val="5"/>
                <c:pt idx="0">
                  <c:v>Muito insatisfatório</c:v>
                </c:pt>
                <c:pt idx="1">
                  <c:v>Insatisfatório</c:v>
                </c:pt>
                <c:pt idx="2">
                  <c:v>Satisfatório</c:v>
                </c:pt>
                <c:pt idx="3">
                  <c:v>Muito satisfatório</c:v>
                </c:pt>
                <c:pt idx="4">
                  <c:v>Não soube</c:v>
                </c:pt>
              </c:strCache>
            </c:strRef>
          </c:cat>
          <c:val>
            <c:numRef>
              <c:f>'Question 17'!$C$4:$C$8</c:f>
              <c:numCache>
                <c:formatCode>0.0%</c:formatCode>
                <c:ptCount val="5"/>
                <c:pt idx="0">
                  <c:v>1.2E-2</c:v>
                </c:pt>
                <c:pt idx="1">
                  <c:v>1.9000000000000006E-2</c:v>
                </c:pt>
                <c:pt idx="2">
                  <c:v>0.49800000000000011</c:v>
                </c:pt>
                <c:pt idx="3">
                  <c:v>0.46700000000000008</c:v>
                </c:pt>
                <c:pt idx="4">
                  <c:v>4.0000000000000018E-3</c:v>
                </c:pt>
              </c:numCache>
            </c:numRef>
          </c:val>
        </c:ser>
        <c:gapWidth val="80"/>
        <c:overlap val="25"/>
        <c:axId val="69767552"/>
        <c:axId val="69769088"/>
      </c:barChart>
      <c:catAx>
        <c:axId val="69767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9769088"/>
        <c:crosses val="autoZero"/>
        <c:auto val="1"/>
        <c:lblAlgn val="ctr"/>
        <c:lblOffset val="100"/>
      </c:catAx>
      <c:valAx>
        <c:axId val="69769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9767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18'!$F$3:$F$7</c:f>
              <c:strCache>
                <c:ptCount val="5"/>
                <c:pt idx="0">
                  <c:v>Atendimento mecanizado</c:v>
                </c:pt>
                <c:pt idx="1">
                  <c:v>Falta de simpatia</c:v>
                </c:pt>
                <c:pt idx="2">
                  <c:v>Erro na coleta do material</c:v>
                </c:pt>
                <c:pt idx="3">
                  <c:v>Insegurança durante a realização do exame</c:v>
                </c:pt>
                <c:pt idx="4">
                  <c:v>Não soube</c:v>
                </c:pt>
              </c:strCache>
            </c:strRef>
          </c:cat>
          <c:val>
            <c:numRef>
              <c:f>'Question 18'!$G$3:$G$7</c:f>
              <c:numCache>
                <c:formatCode>0</c:formatCode>
                <c:ptCount val="5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</c:ser>
        <c:gapWidth val="80"/>
        <c:overlap val="25"/>
        <c:axId val="69667840"/>
        <c:axId val="69681920"/>
      </c:barChart>
      <c:catAx>
        <c:axId val="69667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9681920"/>
        <c:crosses val="autoZero"/>
        <c:auto val="1"/>
        <c:lblAlgn val="ctr"/>
        <c:lblOffset val="100"/>
      </c:catAx>
      <c:valAx>
        <c:axId val="696819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tickLblPos val="none"/>
        <c:crossAx val="69667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19'!$B$4:$B$8</c:f>
              <c:strCache>
                <c:ptCount val="5"/>
                <c:pt idx="0">
                  <c:v>Muito desconfortável</c:v>
                </c:pt>
                <c:pt idx="1">
                  <c:v>Desconfortável</c:v>
                </c:pt>
                <c:pt idx="2">
                  <c:v>Confortável</c:v>
                </c:pt>
                <c:pt idx="3">
                  <c:v>Muito confortável</c:v>
                </c:pt>
                <c:pt idx="4">
                  <c:v>Não soube</c:v>
                </c:pt>
              </c:strCache>
            </c:strRef>
          </c:cat>
          <c:val>
            <c:numRef>
              <c:f>'Question 19'!$C$4:$C$8</c:f>
              <c:numCache>
                <c:formatCode>0.0%</c:formatCode>
                <c:ptCount val="5"/>
                <c:pt idx="0">
                  <c:v>0</c:v>
                </c:pt>
                <c:pt idx="1">
                  <c:v>2.3E-2</c:v>
                </c:pt>
                <c:pt idx="2">
                  <c:v>0.71000000000000019</c:v>
                </c:pt>
                <c:pt idx="3">
                  <c:v>0.26300000000000001</c:v>
                </c:pt>
                <c:pt idx="4">
                  <c:v>4.0000000000000018E-3</c:v>
                </c:pt>
              </c:numCache>
            </c:numRef>
          </c:val>
        </c:ser>
        <c:gapWidth val="80"/>
        <c:overlap val="25"/>
        <c:axId val="69703168"/>
        <c:axId val="69704704"/>
      </c:barChart>
      <c:catAx>
        <c:axId val="69703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9704704"/>
        <c:crosses val="autoZero"/>
        <c:auto val="1"/>
        <c:lblAlgn val="ctr"/>
        <c:lblOffset val="100"/>
      </c:catAx>
      <c:valAx>
        <c:axId val="69704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9703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47E-2"/>
          <c:w val="0.6133127698797266"/>
          <c:h val="0.83832622392117684"/>
        </c:manualLayout>
      </c:layout>
      <c:pieChart>
        <c:varyColors val="1"/>
        <c:ser>
          <c:idx val="0"/>
          <c:order val="0"/>
          <c:spPr>
            <a:solidFill>
              <a:srgbClr val="3B485D"/>
            </a:solidFill>
          </c:spPr>
          <c:dPt>
            <c:idx val="0"/>
            <c:spPr>
              <a:solidFill>
                <a:srgbClr val="3B4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8CB9E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6328484615019587"/>
                  <c:y val="6.946209379596832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95" b="1" i="0" u="none" strike="noStrike" baseline="0">
                      <a:solidFill>
                        <a:srgbClr val="EEEEEE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843316891795701"/>
                  <c:y val="-0.12716226568818551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95" b="1" i="0" u="none" strike="noStrike" baseline="0">
                      <a:solidFill>
                        <a:srgbClr val="333333"/>
                      </a:solidFill>
                      <a:latin typeface="Bariol Regular"/>
                      <a:ea typeface="Bariol Regular"/>
                      <a:cs typeface="Bariol Regular"/>
                    </a:defRPr>
                  </a:pPr>
                  <a:endParaRPr lang="pt-BR"/>
                </a:p>
              </c:tx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3012946264840693E-3"/>
                  <c:y val="9.8579798872371342E-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5" b="1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3175">
                  <a:solidFill>
                    <a:srgbClr val="969696"/>
                  </a:solidFill>
                  <a:prstDash val="solid"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2'!$B$4:$B$6</c:f>
              <c:strCache>
                <c:ptCount val="3"/>
                <c:pt idx="0">
                  <c:v>Exame laboratorial</c:v>
                </c:pt>
                <c:pt idx="1">
                  <c:v>Exames de imagem</c:v>
                </c:pt>
                <c:pt idx="2">
                  <c:v>Não soube</c:v>
                </c:pt>
              </c:strCache>
            </c:strRef>
          </c:cat>
          <c:val>
            <c:numRef>
              <c:f>'Question 2'!$C$4:$C$6</c:f>
              <c:numCache>
                <c:formatCode>0.0%</c:formatCode>
                <c:ptCount val="3"/>
                <c:pt idx="0">
                  <c:v>0.41100000000000014</c:v>
                </c:pt>
                <c:pt idx="1">
                  <c:v>0.57100000000000029</c:v>
                </c:pt>
                <c:pt idx="2">
                  <c:v>1.8000000000000009E-2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422462817147886"/>
          <c:y val="0.6959561825605135"/>
          <c:w val="0.32168088363954539"/>
          <c:h val="0.26985309128025686"/>
        </c:manualLayout>
      </c:layout>
      <c:spPr>
        <a:noFill/>
        <a:ln w="25400">
          <a:noFill/>
        </a:ln>
      </c:spPr>
      <c:txPr>
        <a:bodyPr/>
        <a:lstStyle/>
        <a:p>
          <a:pPr>
            <a:defRPr sz="1095" b="0" i="0" u="none" strike="noStrike" baseline="0">
              <a:solidFill>
                <a:srgbClr val="333333"/>
              </a:solidFill>
              <a:latin typeface="Bariol Regular"/>
              <a:ea typeface="Bariol Regular"/>
              <a:cs typeface="Bariol Regular"/>
            </a:defRPr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 sz="1195" b="0" i="0" u="none" strike="noStrike" baseline="0">
          <a:solidFill>
            <a:srgbClr val="333333"/>
          </a:solidFill>
          <a:latin typeface="Bariol Regular"/>
          <a:ea typeface="Bariol Regular"/>
          <a:cs typeface="Bariol Regular"/>
        </a:defRPr>
      </a:pPr>
      <a:endParaRPr lang="pt-BR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20'!$F$4:$F$11</c:f>
              <c:strCache>
                <c:ptCount val="8"/>
                <c:pt idx="0">
                  <c:v>Ambiente pequeno</c:v>
                </c:pt>
                <c:pt idx="1">
                  <c:v>Cadeira desconfortável</c:v>
                </c:pt>
                <c:pt idx="2">
                  <c:v>Excesso de barulho</c:v>
                </c:pt>
                <c:pt idx="3">
                  <c:v>Não tinha onde guardar pertences</c:v>
                </c:pt>
                <c:pt idx="4">
                  <c:v>Cama/maca desconfortável</c:v>
                </c:pt>
                <c:pt idx="5">
                  <c:v>Não tinha maca</c:v>
                </c:pt>
                <c:pt idx="6">
                  <c:v>Ar condicionado desregulado</c:v>
                </c:pt>
                <c:pt idx="7">
                  <c:v>Pouca iluminação</c:v>
                </c:pt>
              </c:strCache>
            </c:strRef>
          </c:cat>
          <c:val>
            <c:numRef>
              <c:f>'Question 20'!$G$4:$G$11</c:f>
              <c:numCache>
                <c:formatCode>0</c:formatCode>
                <c:ptCount val="8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overlap val="100"/>
        <c:axId val="70074368"/>
        <c:axId val="70075904"/>
      </c:barChart>
      <c:catAx>
        <c:axId val="7007436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70075904"/>
        <c:crosses val="autoZero"/>
        <c:auto val="1"/>
        <c:lblAlgn val="ctr"/>
        <c:lblOffset val="100"/>
      </c:catAx>
      <c:valAx>
        <c:axId val="70075904"/>
        <c:scaling>
          <c:orientation val="minMax"/>
        </c:scaling>
        <c:delete val="1"/>
        <c:axPos val="t"/>
        <c:numFmt formatCode="0" sourceLinked="1"/>
        <c:tickLblPos val="none"/>
        <c:crossAx val="70074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/>
      </a:pPr>
      <a:endParaRPr lang="pt-BR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21'!$B$4:$B$8</c:f>
              <c:strCache>
                <c:ptCount val="5"/>
                <c:pt idx="0">
                  <c:v>Muito longo</c:v>
                </c:pt>
                <c:pt idx="1">
                  <c:v>Longo</c:v>
                </c:pt>
                <c:pt idx="2">
                  <c:v>Rápido</c:v>
                </c:pt>
                <c:pt idx="3">
                  <c:v>Muito rápido</c:v>
                </c:pt>
                <c:pt idx="4">
                  <c:v>Não soube</c:v>
                </c:pt>
              </c:strCache>
            </c:strRef>
          </c:cat>
          <c:val>
            <c:numRef>
              <c:f>'Question 21'!$C$4:$C$8</c:f>
              <c:numCache>
                <c:formatCode>0.0%</c:formatCode>
                <c:ptCount val="5"/>
                <c:pt idx="0">
                  <c:v>3.500000000000001E-2</c:v>
                </c:pt>
                <c:pt idx="1">
                  <c:v>0.23200000000000001</c:v>
                </c:pt>
                <c:pt idx="2">
                  <c:v>0.62900000000000023</c:v>
                </c:pt>
                <c:pt idx="3">
                  <c:v>6.6000000000000003E-2</c:v>
                </c:pt>
                <c:pt idx="4">
                  <c:v>3.9000000000000014E-2</c:v>
                </c:pt>
              </c:numCache>
            </c:numRef>
          </c:val>
        </c:ser>
        <c:gapWidth val="80"/>
        <c:overlap val="25"/>
        <c:axId val="69877120"/>
        <c:axId val="69923968"/>
      </c:barChart>
      <c:catAx>
        <c:axId val="69877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9923968"/>
        <c:crosses val="autoZero"/>
        <c:auto val="1"/>
        <c:lblAlgn val="ctr"/>
        <c:lblOffset val="100"/>
      </c:catAx>
      <c:valAx>
        <c:axId val="69923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69877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22'!$B$12:$B$22</c:f>
              <c:strCache>
                <c:ptCount val="11"/>
                <c:pt idx="0">
                  <c:v>1 - Não recomendo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10 - Recomendo muito</c:v>
                </c:pt>
                <c:pt idx="10">
                  <c:v>Não soube</c:v>
                </c:pt>
              </c:strCache>
            </c:strRef>
          </c:cat>
          <c:val>
            <c:numRef>
              <c:f>'Question 22'!$D$12:$D$22</c:f>
              <c:numCache>
                <c:formatCode>0.0%</c:formatCode>
                <c:ptCount val="11"/>
                <c:pt idx="0">
                  <c:v>3.137254901960785E-2</c:v>
                </c:pt>
                <c:pt idx="1">
                  <c:v>3.9215686274509812E-3</c:v>
                </c:pt>
                <c:pt idx="2">
                  <c:v>1.1764705882352944E-2</c:v>
                </c:pt>
                <c:pt idx="3">
                  <c:v>1.5686274509803921E-2</c:v>
                </c:pt>
                <c:pt idx="4">
                  <c:v>5.0980392156862744E-2</c:v>
                </c:pt>
                <c:pt idx="5">
                  <c:v>7.4509803921568654E-2</c:v>
                </c:pt>
                <c:pt idx="6">
                  <c:v>0.13333333333333339</c:v>
                </c:pt>
                <c:pt idx="7">
                  <c:v>0.19215686274509805</c:v>
                </c:pt>
                <c:pt idx="8">
                  <c:v>0.19215686274509805</c:v>
                </c:pt>
                <c:pt idx="9">
                  <c:v>0.27450980392156876</c:v>
                </c:pt>
                <c:pt idx="10">
                  <c:v>1.9607843137254902E-2</c:v>
                </c:pt>
              </c:numCache>
            </c:numRef>
          </c:val>
        </c:ser>
        <c:gapWidth val="80"/>
        <c:overlap val="25"/>
        <c:axId val="70264704"/>
        <c:axId val="70266240"/>
      </c:barChart>
      <c:catAx>
        <c:axId val="70264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70266240"/>
        <c:crosses val="autoZero"/>
        <c:auto val="1"/>
        <c:lblAlgn val="ctr"/>
        <c:lblOffset val="100"/>
      </c:catAx>
      <c:valAx>
        <c:axId val="70266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70264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3'!$F$2:$F$12</c:f>
              <c:strCache>
                <c:ptCount val="11"/>
                <c:pt idx="0">
                  <c:v>Labs A+</c:v>
                </c:pt>
                <c:pt idx="1">
                  <c:v>Lâmina</c:v>
                </c:pt>
                <c:pt idx="2">
                  <c:v>Sérgio Franco</c:v>
                </c:pt>
                <c:pt idx="3">
                  <c:v>Bronstein</c:v>
                </c:pt>
                <c:pt idx="4">
                  <c:v>CDPI</c:v>
                </c:pt>
                <c:pt idx="5">
                  <c:v>Felipe Mattoso</c:v>
                </c:pt>
                <c:pt idx="6">
                  <c:v>CEPEM</c:v>
                </c:pt>
                <c:pt idx="7">
                  <c:v>Renaud Scan</c:v>
                </c:pt>
                <c:pt idx="8">
                  <c:v>Pro Echo</c:v>
                </c:pt>
                <c:pt idx="9">
                  <c:v>Outros</c:v>
                </c:pt>
                <c:pt idx="10">
                  <c:v>Não soube</c:v>
                </c:pt>
              </c:strCache>
            </c:strRef>
          </c:cat>
          <c:val>
            <c:numRef>
              <c:f>'Question 3'!$H$2:$H$12</c:f>
              <c:numCache>
                <c:formatCode>0.0%</c:formatCode>
                <c:ptCount val="11"/>
                <c:pt idx="0">
                  <c:v>0.21457489878542521</c:v>
                </c:pt>
                <c:pt idx="1">
                  <c:v>0.14170040485829971</c:v>
                </c:pt>
                <c:pt idx="2">
                  <c:v>0.14170040485829971</c:v>
                </c:pt>
                <c:pt idx="3">
                  <c:v>0.13360323886639688</c:v>
                </c:pt>
                <c:pt idx="4">
                  <c:v>8.5020242914979768E-2</c:v>
                </c:pt>
                <c:pt idx="5">
                  <c:v>7.6923076923076927E-2</c:v>
                </c:pt>
                <c:pt idx="6">
                  <c:v>4.4534412955465598E-2</c:v>
                </c:pt>
                <c:pt idx="7">
                  <c:v>2.0242914979757092E-2</c:v>
                </c:pt>
                <c:pt idx="8">
                  <c:v>1.6194331983805668E-2</c:v>
                </c:pt>
                <c:pt idx="9">
                  <c:v>9.3117408906882665E-2</c:v>
                </c:pt>
                <c:pt idx="10">
                  <c:v>3.2388663967611336E-2</c:v>
                </c:pt>
              </c:numCache>
            </c:numRef>
          </c:val>
        </c:ser>
        <c:overlap val="100"/>
        <c:axId val="53237632"/>
        <c:axId val="53239168"/>
      </c:barChart>
      <c:catAx>
        <c:axId val="5323763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3239168"/>
        <c:crosses val="autoZero"/>
        <c:auto val="1"/>
        <c:lblAlgn val="ctr"/>
        <c:lblOffset val="100"/>
      </c:catAx>
      <c:valAx>
        <c:axId val="53239168"/>
        <c:scaling>
          <c:orientation val="minMax"/>
        </c:scaling>
        <c:delete val="1"/>
        <c:axPos val="t"/>
        <c:numFmt formatCode="0.0%" sourceLinked="1"/>
        <c:tickLblPos val="none"/>
        <c:crossAx val="53237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/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5" b="0" i="0" u="none" strike="noStrike" baseline="0">
                    <a:solidFill>
                      <a:srgbClr val="333333"/>
                    </a:solidFill>
                    <a:latin typeface="Bariol Regular"/>
                    <a:ea typeface="Bariol Regular"/>
                    <a:cs typeface="Bariol Regular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4'!$B$4:$B$8</c:f>
              <c:strCache>
                <c:ptCount val="5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  <c:pt idx="4">
                  <c:v>Não soube</c:v>
                </c:pt>
              </c:strCache>
            </c:strRef>
          </c:cat>
          <c:val>
            <c:numRef>
              <c:f>'Question 4'!$C$4:$C$8</c:f>
              <c:numCache>
                <c:formatCode>0.0%</c:formatCode>
                <c:ptCount val="5"/>
                <c:pt idx="0">
                  <c:v>0.16</c:v>
                </c:pt>
                <c:pt idx="1">
                  <c:v>4.0000000000000015E-2</c:v>
                </c:pt>
                <c:pt idx="2">
                  <c:v>0.45800000000000002</c:v>
                </c:pt>
                <c:pt idx="3">
                  <c:v>0.33800000000000013</c:v>
                </c:pt>
                <c:pt idx="4">
                  <c:v>4.0000000000000018E-3</c:v>
                </c:pt>
              </c:numCache>
            </c:numRef>
          </c:val>
        </c:ser>
        <c:gapWidth val="80"/>
        <c:overlap val="25"/>
        <c:axId val="54380800"/>
        <c:axId val="54472704"/>
      </c:barChart>
      <c:catAx>
        <c:axId val="5438080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12700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rgbClr val="333333"/>
                </a:solidFill>
                <a:latin typeface="Bariol Regular"/>
                <a:ea typeface="Bariol Regular"/>
                <a:cs typeface="Bariol Regular"/>
              </a:defRPr>
            </a:pPr>
            <a:endParaRPr lang="pt-BR"/>
          </a:p>
        </c:txPr>
        <c:crossAx val="54472704"/>
        <c:crosses val="autoZero"/>
        <c:auto val="1"/>
        <c:lblAlgn val="ctr"/>
        <c:lblOffset val="100"/>
      </c:catAx>
      <c:valAx>
        <c:axId val="54472704"/>
        <c:scaling>
          <c:orientation val="minMax"/>
        </c:scaling>
        <c:delete val="1"/>
        <c:axPos val="l"/>
        <c:majorGridlines>
          <c:spPr>
            <a:ln w="3175">
              <a:solidFill>
                <a:srgbClr val="EEEEEE"/>
              </a:solidFill>
              <a:prstDash val="solid"/>
            </a:ln>
          </c:spPr>
        </c:majorGridlines>
        <c:numFmt formatCode="0.0%" sourceLinked="1"/>
        <c:tickLblPos val="none"/>
        <c:crossAx val="54380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 sz="1195" b="0" i="0" u="none" strike="noStrike" baseline="0">
          <a:solidFill>
            <a:srgbClr val="333333"/>
          </a:solidFill>
          <a:latin typeface="Bariol Regular"/>
          <a:ea typeface="Bariol Regular"/>
          <a:cs typeface="Bariol Regular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5'!$F$4:$F$11</c:f>
              <c:strCache>
                <c:ptCount val="8"/>
                <c:pt idx="0">
                  <c:v>Próximo à minha residência</c:v>
                </c:pt>
                <c:pt idx="1">
                  <c:v>Atendimento prévio de qualidade</c:v>
                </c:pt>
                <c:pt idx="2">
                  <c:v>Infraestrutura</c:v>
                </c:pt>
                <c:pt idx="3">
                  <c:v>Único com agenda disponível</c:v>
                </c:pt>
                <c:pt idx="4">
                  <c:v>Indicação do médico</c:v>
                </c:pt>
                <c:pt idx="5">
                  <c:v>Indicação de terceiros</c:v>
                </c:pt>
                <c:pt idx="6">
                  <c:v>Próximo ao meu trabalho</c:v>
                </c:pt>
                <c:pt idx="7">
                  <c:v>Outros</c:v>
                </c:pt>
              </c:strCache>
            </c:strRef>
          </c:cat>
          <c:val>
            <c:numRef>
              <c:f>'Question 5'!$H$4:$H$11</c:f>
              <c:numCache>
                <c:formatCode>0.0%</c:formatCode>
                <c:ptCount val="8"/>
                <c:pt idx="0">
                  <c:v>0.61313868613138711</c:v>
                </c:pt>
                <c:pt idx="1">
                  <c:v>0.42700729927007314</c:v>
                </c:pt>
                <c:pt idx="2">
                  <c:v>0.20072992700729933</c:v>
                </c:pt>
                <c:pt idx="3">
                  <c:v>0.15328467153284678</c:v>
                </c:pt>
                <c:pt idx="4">
                  <c:v>0.13868613138686137</c:v>
                </c:pt>
                <c:pt idx="5">
                  <c:v>6.9343065693430683E-2</c:v>
                </c:pt>
                <c:pt idx="6">
                  <c:v>5.4744525547445293E-2</c:v>
                </c:pt>
                <c:pt idx="7">
                  <c:v>4.3795620437956248E-2</c:v>
                </c:pt>
              </c:numCache>
            </c:numRef>
          </c:val>
        </c:ser>
        <c:gapWidth val="80"/>
        <c:overlap val="25"/>
        <c:axId val="54272768"/>
        <c:axId val="54274304"/>
      </c:barChart>
      <c:catAx>
        <c:axId val="54272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4274304"/>
        <c:crosses val="autoZero"/>
        <c:auto val="1"/>
        <c:lblAlgn val="ctr"/>
        <c:lblOffset val="100"/>
      </c:catAx>
      <c:valAx>
        <c:axId val="54274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4272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6'!$B$4:$B$8</c:f>
              <c:strCache>
                <c:ptCount val="5"/>
                <c:pt idx="0">
                  <c:v>Muito insatisfatórias</c:v>
                </c:pt>
                <c:pt idx="1">
                  <c:v>Insatisfatórias</c:v>
                </c:pt>
                <c:pt idx="2">
                  <c:v>Satisfatórias</c:v>
                </c:pt>
                <c:pt idx="3">
                  <c:v>Muito satisfatórias</c:v>
                </c:pt>
                <c:pt idx="4">
                  <c:v>Não soube</c:v>
                </c:pt>
              </c:strCache>
            </c:strRef>
          </c:cat>
          <c:val>
            <c:numRef>
              <c:f>'Question 6'!$C$4:$C$8</c:f>
              <c:numCache>
                <c:formatCode>0.0%</c:formatCode>
                <c:ptCount val="5"/>
                <c:pt idx="0">
                  <c:v>4.0000000000000015E-2</c:v>
                </c:pt>
                <c:pt idx="1">
                  <c:v>9.1000000000000025E-2</c:v>
                </c:pt>
                <c:pt idx="2">
                  <c:v>0.69700000000000029</c:v>
                </c:pt>
                <c:pt idx="3">
                  <c:v>0.15300000000000005</c:v>
                </c:pt>
                <c:pt idx="4">
                  <c:v>1.8000000000000009E-2</c:v>
                </c:pt>
              </c:numCache>
            </c:numRef>
          </c:val>
        </c:ser>
        <c:gapWidth val="80"/>
        <c:overlap val="25"/>
        <c:axId val="54448128"/>
        <c:axId val="54449664"/>
      </c:barChart>
      <c:catAx>
        <c:axId val="54448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4449664"/>
        <c:crosses val="autoZero"/>
        <c:auto val="1"/>
        <c:lblAlgn val="ctr"/>
        <c:lblOffset val="100"/>
      </c:catAx>
      <c:valAx>
        <c:axId val="54449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4448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7'!$F$5:$F$9</c:f>
              <c:strCache>
                <c:ptCount val="5"/>
                <c:pt idx="0">
                  <c:v>Muito longe da minha residência</c:v>
                </c:pt>
                <c:pt idx="1">
                  <c:v>Indisponibilidade de agenda</c:v>
                </c:pt>
                <c:pt idx="2">
                  <c:v>Dificuldade de encontrar prestador apto</c:v>
                </c:pt>
                <c:pt idx="3">
                  <c:v>Opções muito longe do meu trabalho</c:v>
                </c:pt>
                <c:pt idx="4">
                  <c:v>Outros</c:v>
                </c:pt>
              </c:strCache>
            </c:strRef>
          </c:cat>
          <c:val>
            <c:numRef>
              <c:f>'Question 7'!$G$5:$G$9</c:f>
              <c:numCache>
                <c:formatCode>0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gapWidth val="80"/>
        <c:overlap val="25"/>
        <c:axId val="64210432"/>
        <c:axId val="64211968"/>
      </c:barChart>
      <c:catAx>
        <c:axId val="64210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64211968"/>
        <c:crosses val="autoZero"/>
        <c:auto val="1"/>
        <c:lblAlgn val="ctr"/>
        <c:lblOffset val="100"/>
      </c:catAx>
      <c:valAx>
        <c:axId val="64211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tickLblPos val="none"/>
        <c:crossAx val="64210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8'!$G$4:$G$13</c:f>
              <c:strCache>
                <c:ptCount val="10"/>
                <c:pt idx="0">
                  <c:v>Já havia realizado exames nesse local anteriormente</c:v>
                </c:pt>
                <c:pt idx="1">
                  <c:v>Site FioSaúde</c:v>
                </c:pt>
                <c:pt idx="2">
                  <c:v>Aplicativo ou Celular</c:v>
                </c:pt>
                <c:pt idx="3">
                  <c:v>Guia Médico</c:v>
                </c:pt>
                <c:pt idx="4">
                  <c:v>Sites de busca</c:v>
                </c:pt>
                <c:pt idx="5">
                  <c:v>Meu médico</c:v>
                </c:pt>
                <c:pt idx="6">
                  <c:v>Site do laboratório</c:v>
                </c:pt>
                <c:pt idx="7">
                  <c:v>0800</c:v>
                </c:pt>
                <c:pt idx="8">
                  <c:v>Foi pessoalemente</c:v>
                </c:pt>
                <c:pt idx="9">
                  <c:v>Não soube</c:v>
                </c:pt>
              </c:strCache>
            </c:strRef>
          </c:cat>
          <c:val>
            <c:numRef>
              <c:f>'Question 8'!$I$4:$I$13</c:f>
              <c:numCache>
                <c:formatCode>0.0%</c:formatCode>
                <c:ptCount val="10"/>
                <c:pt idx="0">
                  <c:v>0.53584905660377435</c:v>
                </c:pt>
                <c:pt idx="1">
                  <c:v>0.2075471698113209</c:v>
                </c:pt>
                <c:pt idx="2">
                  <c:v>0.14716981132075468</c:v>
                </c:pt>
                <c:pt idx="3">
                  <c:v>0.10188679245283019</c:v>
                </c:pt>
                <c:pt idx="4">
                  <c:v>4.1509433962264149E-2</c:v>
                </c:pt>
                <c:pt idx="5">
                  <c:v>3.3962264150943396E-2</c:v>
                </c:pt>
                <c:pt idx="6">
                  <c:v>2.2641509433962276E-2</c:v>
                </c:pt>
                <c:pt idx="7">
                  <c:v>1.509433962264151E-2</c:v>
                </c:pt>
                <c:pt idx="8">
                  <c:v>1.132075471698114E-2</c:v>
                </c:pt>
                <c:pt idx="9">
                  <c:v>3.7735849056603804E-3</c:v>
                </c:pt>
              </c:numCache>
            </c:numRef>
          </c:val>
        </c:ser>
        <c:overlap val="100"/>
        <c:axId val="64494976"/>
        <c:axId val="54535296"/>
      </c:barChart>
      <c:catAx>
        <c:axId val="64494976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4535296"/>
        <c:crosses val="autoZero"/>
        <c:auto val="1"/>
        <c:lblAlgn val="ctr"/>
        <c:lblOffset val="100"/>
      </c:catAx>
      <c:valAx>
        <c:axId val="54535296"/>
        <c:scaling>
          <c:orientation val="minMax"/>
        </c:scaling>
        <c:delete val="1"/>
        <c:axPos val="t"/>
        <c:numFmt formatCode="0.0%" sourceLinked="1"/>
        <c:tickLblPos val="none"/>
        <c:crossAx val="64494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/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25400">
                <a:noFill/>
              </a:ln>
            </c:spPr>
          </c:dPt>
          <c:dPt>
            <c:idx val="1"/>
            <c:spPr>
              <a:solidFill>
                <a:srgbClr val="FFFF00"/>
              </a:solidFill>
              <a:ln w="25400">
                <a:noFill/>
              </a:ln>
            </c:spPr>
          </c:dPt>
          <c:dPt>
            <c:idx val="2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spPr>
              <a:solidFill>
                <a:srgbClr val="00B050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9'!$B$4:$B$8</c:f>
              <c:strCache>
                <c:ptCount val="5"/>
                <c:pt idx="0">
                  <c:v>Muito difícil</c:v>
                </c:pt>
                <c:pt idx="1">
                  <c:v>Difícil</c:v>
                </c:pt>
                <c:pt idx="2">
                  <c:v>Fácil</c:v>
                </c:pt>
                <c:pt idx="3">
                  <c:v>Muito fácil</c:v>
                </c:pt>
                <c:pt idx="4">
                  <c:v>Não soube</c:v>
                </c:pt>
              </c:strCache>
            </c:strRef>
          </c:cat>
          <c:val>
            <c:numRef>
              <c:f>'Question 9'!$C$4:$C$8</c:f>
              <c:numCache>
                <c:formatCode>0.0%</c:formatCode>
                <c:ptCount val="5"/>
                <c:pt idx="0">
                  <c:v>0</c:v>
                </c:pt>
                <c:pt idx="1">
                  <c:v>6.0000000000000019E-2</c:v>
                </c:pt>
                <c:pt idx="2">
                  <c:v>0.68700000000000028</c:v>
                </c:pt>
                <c:pt idx="3">
                  <c:v>0.24900000000000005</c:v>
                </c:pt>
                <c:pt idx="4">
                  <c:v>4.0000000000000018E-3</c:v>
                </c:pt>
              </c:numCache>
            </c:numRef>
          </c:val>
        </c:ser>
        <c:gapWidth val="80"/>
        <c:overlap val="25"/>
        <c:axId val="54588928"/>
        <c:axId val="54590464"/>
      </c:barChart>
      <c:catAx>
        <c:axId val="54588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4590464"/>
        <c:crosses val="autoZero"/>
        <c:auto val="1"/>
        <c:lblAlgn val="ctr"/>
        <c:lblOffset val="100"/>
      </c:catAx>
      <c:valAx>
        <c:axId val="54590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4588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08320-EA81-485C-8B28-FB8135880C77}" type="datetimeFigureOut">
              <a:rPr lang="pt-BR" smtClean="0"/>
              <a:pPr/>
              <a:t>07/12/2016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DF62C-BD12-472A-A959-442DAE3FBB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180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Checar como se referem na RN 277.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56856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89304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65402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08665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6352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55913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3195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25576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5624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47998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6591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8980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146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4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6351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35" y="-219649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133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935" y="-219649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991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3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777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69" t="17186" r="60299" b="19569"/>
          <a:stretch/>
        </p:blipFill>
        <p:spPr>
          <a:xfrm>
            <a:off x="11077732" y="111411"/>
            <a:ext cx="749508" cy="113925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73" t="27610" r="15500" b="19570"/>
          <a:stretch/>
        </p:blipFill>
        <p:spPr>
          <a:xfrm>
            <a:off x="9563726" y="299206"/>
            <a:ext cx="1514006" cy="951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7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4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ângulo isósceles 14"/>
          <p:cNvSpPr/>
          <p:nvPr userDrawn="1"/>
        </p:nvSpPr>
        <p:spPr>
          <a:xfrm>
            <a:off x="885825" y="5833393"/>
            <a:ext cx="897739" cy="1024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 userDrawn="1"/>
        </p:nvSpPr>
        <p:spPr>
          <a:xfrm>
            <a:off x="1693278" y="5745163"/>
            <a:ext cx="849396" cy="11128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/>
          <p:cNvSpPr/>
          <p:nvPr userDrawn="1"/>
        </p:nvSpPr>
        <p:spPr>
          <a:xfrm>
            <a:off x="1356394" y="5322971"/>
            <a:ext cx="579570" cy="15159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-1" y="6048375"/>
            <a:ext cx="12192001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673850"/>
            <a:chOff x="0" y="0"/>
            <a:chExt cx="7680" cy="420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3034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3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0174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V="1">
            <a:off x="0" y="-1"/>
            <a:ext cx="12192000" cy="3552823"/>
          </a:xfrm>
          <a:prstGeom prst="rect">
            <a:avLst/>
          </a:prstGeom>
          <a:solidFill>
            <a:srgbClr val="3A4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259329" y="3682116"/>
            <a:ext cx="7673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cap="small" dirty="0" smtClean="0">
                <a:solidFill>
                  <a:schemeClr val="bg1">
                    <a:lumMod val="50000"/>
                  </a:schemeClr>
                </a:solidFill>
                <a:latin typeface="Bariol Light" panose="02000506040000020003" pitchFamily="50" charset="0"/>
              </a:rPr>
              <a:t>Resultados</a:t>
            </a:r>
            <a:endParaRPr lang="pt-BR" sz="9600" b="1" cap="small" dirty="0">
              <a:solidFill>
                <a:schemeClr val="bg1">
                  <a:lumMod val="50000"/>
                </a:schemeClr>
              </a:solidFill>
              <a:latin typeface="Bariol Light" panose="02000506040000020003" pitchFamily="50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6486526"/>
            <a:ext cx="12192000" cy="371474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36845" y="5155092"/>
            <a:ext cx="1053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000" cap="small" dirty="0" smtClean="0">
                <a:solidFill>
                  <a:srgbClr val="7F7F7F"/>
                </a:solidFill>
                <a:latin typeface="Bariol Light" panose="02000506040000020003" pitchFamily="50" charset="0"/>
              </a:rPr>
              <a:t>Satisfação com os </a:t>
            </a:r>
            <a:r>
              <a:rPr lang="pt-BR" sz="3000" cap="small" dirty="0">
                <a:solidFill>
                  <a:srgbClr val="7F7F7F"/>
                </a:solidFill>
                <a:latin typeface="Bariol Light" panose="02000506040000020003" pitchFamily="50" charset="0"/>
              </a:rPr>
              <a:t>e</a:t>
            </a:r>
            <a:r>
              <a:rPr lang="pt-BR" sz="3000" cap="small" dirty="0" smtClean="0">
                <a:solidFill>
                  <a:srgbClr val="7F7F7F"/>
                </a:solidFill>
                <a:latin typeface="Bariol Light" panose="02000506040000020003" pitchFamily="50" charset="0"/>
              </a:rPr>
              <a:t>xames eletivos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4" y="1702"/>
            <a:ext cx="12200021" cy="3552823"/>
          </a:xfrm>
          <a:prstGeom prst="rect">
            <a:avLst/>
          </a:prstGeom>
          <a:blipFill dpi="0" rotWithShape="1">
            <a:blip r:embed="rId3" cstate="print">
              <a:alphaModFix amt="35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ChalkSketch/>
                      </a14:imgEffect>
                      <a14:imgEffect>
                        <a14:saturation sat="67000"/>
                      </a14:imgEffect>
                    </a14:imgLayer>
                  </a14:imgProps>
                </a:ext>
              </a:extLst>
            </a:blip>
            <a:srcRect/>
            <a:stretch>
              <a:fillRect t="-43983" r="-17496" b="-105846"/>
            </a:stretch>
          </a:blipFill>
          <a:ln>
            <a:noFill/>
          </a:ln>
          <a:effectLst>
            <a:outerShdw blurRad="1003300" dist="50800" dir="5400000" algn="ctr" rotWithShape="0">
              <a:srgbClr val="1828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4829577" y="798645"/>
            <a:ext cx="2550017" cy="2298179"/>
            <a:chOff x="4829577" y="535174"/>
            <a:chExt cx="2550017" cy="2298179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9208"/>
            <a:stretch/>
          </p:blipFill>
          <p:spPr>
            <a:xfrm>
              <a:off x="4852510" y="535174"/>
              <a:ext cx="2486979" cy="1512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9457" t="37642" r="18334" b="39736"/>
            <a:stretch/>
          </p:blipFill>
          <p:spPr>
            <a:xfrm>
              <a:off x="4829577" y="2073498"/>
              <a:ext cx="2550017" cy="7598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938" t="9951" r="32978" b="14838"/>
          <a:stretch/>
        </p:blipFill>
        <p:spPr>
          <a:xfrm>
            <a:off x="5720603" y="5805774"/>
            <a:ext cx="750791" cy="662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31568" y="4645240"/>
            <a:ext cx="813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de Concentração</a:t>
            </a:r>
          </a:p>
          <a:p>
            <a:r>
              <a:rPr lang="pt-BR" sz="28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Principais resultados</a:t>
            </a:r>
            <a:endParaRPr lang="pt-BR" sz="2800" b="1" cap="small" dirty="0">
              <a:solidFill>
                <a:schemeClr val="bg1"/>
              </a:solidFill>
              <a:latin typeface="Bariol Light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5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de concentração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Principais resultados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58" y1="53258" x2="17579" y2="821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5890" y="1557983"/>
            <a:ext cx="1647968" cy="167646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59214" y="3837821"/>
            <a:ext cx="5471887" cy="1719620"/>
          </a:xfrm>
          <a:prstGeom prst="flowChartAlternateProcess">
            <a:avLst/>
          </a:prstGeom>
          <a:ln w="5715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BR" sz="1700" dirty="0" smtClean="0">
                <a:solidFill>
                  <a:schemeClr val="tx1"/>
                </a:solidFill>
                <a:latin typeface="Bariol Regular" panose="02000506040000020003" pitchFamily="50" charset="0"/>
              </a:rPr>
              <a:t>No </a:t>
            </a:r>
            <a:r>
              <a:rPr lang="pt-BR" sz="1700" dirty="0">
                <a:solidFill>
                  <a:schemeClr val="tx1"/>
                </a:solidFill>
                <a:latin typeface="Bariol Regular" panose="02000506040000020003" pitchFamily="50" charset="0"/>
              </a:rPr>
              <a:t>geral</a:t>
            </a:r>
            <a:r>
              <a:rPr lang="pt-BR" sz="1700" dirty="0" smtClean="0">
                <a:solidFill>
                  <a:schemeClr val="tx1"/>
                </a:solidFill>
                <a:latin typeface="Bariol Regular" panose="02000506040000020003" pitchFamily="50" charset="0"/>
              </a:rPr>
              <a:t>, todos os profissionais envolvidos foram bem avaliados (recepção e execução dos procedimentos)</a:t>
            </a:r>
            <a:r>
              <a:rPr lang="pt-BR" sz="1700" dirty="0">
                <a:solidFill>
                  <a:schemeClr val="tx1"/>
                </a:solidFill>
                <a:latin typeface="Bariol Regular" panose="02000506040000020003" pitchFamily="50" charset="0"/>
              </a:rPr>
              <a:t>;</a:t>
            </a:r>
            <a:endParaRPr lang="pt-BR" sz="1700" dirty="0" smtClean="0">
              <a:solidFill>
                <a:schemeClr val="tx1"/>
              </a:solidFill>
              <a:latin typeface="Bariol Regular" panose="02000506040000020003" pitchFamily="50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BR" sz="1700" dirty="0" smtClean="0">
                <a:solidFill>
                  <a:schemeClr val="tx1"/>
                </a:solidFill>
                <a:latin typeface="Bariol Regular" panose="02000506040000020003" pitchFamily="50" charset="0"/>
              </a:rPr>
              <a:t>A estrutura física dos prestadores (recepção e sala de exames) foi bem avaliada</a:t>
            </a:r>
            <a:r>
              <a:rPr lang="pt-BR" sz="1700" dirty="0">
                <a:solidFill>
                  <a:schemeClr val="tx1"/>
                </a:solidFill>
                <a:latin typeface="Bariol Regular" panose="02000506040000020003" pitchFamily="50" charset="0"/>
              </a:rPr>
              <a:t>;</a:t>
            </a:r>
            <a:endParaRPr lang="pt-BR" sz="1700" dirty="0" smtClean="0">
              <a:solidFill>
                <a:schemeClr val="tx1"/>
              </a:solidFill>
              <a:latin typeface="Bariol Regular" panose="02000506040000020003" pitchFamily="50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BR" sz="1700" dirty="0" smtClean="0">
                <a:solidFill>
                  <a:schemeClr val="tx1"/>
                </a:solidFill>
                <a:latin typeface="Bariol Regular" panose="02000506040000020003" pitchFamily="50" charset="0"/>
              </a:rPr>
              <a:t>Boa satisfação com a rede de prestadores para exames.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73769" y="3378107"/>
            <a:ext cx="4151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Forças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386283" y="3837821"/>
            <a:ext cx="5471887" cy="2298502"/>
          </a:xfrm>
          <a:prstGeom prst="flowChartAlternateProcess">
            <a:avLst/>
          </a:prstGeom>
          <a:ln w="5715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BR" sz="1700" dirty="0" smtClean="0">
                <a:solidFill>
                  <a:schemeClr val="tx1"/>
                </a:solidFill>
                <a:latin typeface="Bariol Regular" panose="02000506040000020003" pitchFamily="50" charset="0"/>
              </a:rPr>
              <a:t>Insatisfação com o tempo de espera em todas as etapas do processo;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BR" sz="1700" dirty="0" smtClean="0">
                <a:solidFill>
                  <a:schemeClr val="tx1"/>
                </a:solidFill>
                <a:latin typeface="Bariol Regular" panose="02000506040000020003" pitchFamily="50" charset="0"/>
              </a:rPr>
              <a:t>A percepção de prazo longo para agendamento resultou em diversas reclamações espontâneas. Fato intensificado pelo descredenciamento de prestadores;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pt-BR" sz="1700" dirty="0" smtClean="0">
                <a:solidFill>
                  <a:schemeClr val="tx1"/>
                </a:solidFill>
                <a:latin typeface="Bariol Regular" panose="02000506040000020003" pitchFamily="50" charset="0"/>
              </a:rPr>
              <a:t>Todas </a:t>
            </a:r>
            <a:r>
              <a:rPr lang="pt-BR" sz="1700" dirty="0">
                <a:solidFill>
                  <a:schemeClr val="tx1"/>
                </a:solidFill>
                <a:latin typeface="Bariol Regular" panose="02000506040000020003" pitchFamily="50" charset="0"/>
              </a:rPr>
              <a:t>as perguntas </a:t>
            </a:r>
            <a:r>
              <a:rPr lang="pt-BR" sz="1700" dirty="0" smtClean="0">
                <a:solidFill>
                  <a:schemeClr val="tx1"/>
                </a:solidFill>
                <a:latin typeface="Bariol Regular" panose="02000506040000020003" pitchFamily="50" charset="0"/>
              </a:rPr>
              <a:t>tiveram índice muito maior de satisfeitos do que de muito satisfeitos.</a:t>
            </a:r>
            <a:endParaRPr lang="pt-BR" sz="1700" dirty="0">
              <a:solidFill>
                <a:schemeClr val="tx1"/>
              </a:solidFill>
              <a:latin typeface="Bariol Regular" panose="02000506040000020003" pitchFamily="50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547291" y="3379139"/>
            <a:ext cx="4151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Fraquezas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59214" y="1964793"/>
            <a:ext cx="9918632" cy="1225868"/>
          </a:xfrm>
          <a:prstGeom prst="flowChartAlternateProcess">
            <a:avLst/>
          </a:prstGeom>
          <a:solidFill>
            <a:srgbClr val="3B485D"/>
          </a:solidFill>
          <a:ln w="57150">
            <a:solidFill>
              <a:srgbClr val="3B485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No geral, os resultados aferidos foram satisfatórios. As principais queixas foram relacionadas ao tempo de espera em todas as etapas do processo. Abaixo, as principais forças e fraquezas identificadas.</a:t>
            </a:r>
            <a:endParaRPr lang="pt-BR" sz="22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123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31568" y="4645240"/>
            <a:ext cx="813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  <a:p>
            <a:r>
              <a:rPr lang="pt-BR" sz="28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Pesquisa de satisfação – exames eletivos</a:t>
            </a:r>
            <a:endParaRPr lang="pt-BR" sz="2800" b="1" cap="small" dirty="0">
              <a:solidFill>
                <a:schemeClr val="bg1"/>
              </a:solidFill>
              <a:latin typeface="Bariol Light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219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393" y="6534442"/>
            <a:ext cx="7578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Qual a sua satisfação geral em relação ao prestador em que o(a) </a:t>
            </a:r>
            <a:r>
              <a:rPr lang="pt-BR" sz="1200" dirty="0" err="1">
                <a:latin typeface="Bariol Regular" panose="02000506040000020003" pitchFamily="50" charset="0"/>
              </a:rPr>
              <a:t>Sr</a:t>
            </a:r>
            <a:r>
              <a:rPr lang="pt-BR" sz="1200" dirty="0">
                <a:latin typeface="Bariol Regular" panose="02000506040000020003" pitchFamily="50" charset="0"/>
              </a:rPr>
              <a:t>(a) realizou este exame?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bg1">
                    <a:lumMod val="50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bg1">
                  <a:lumMod val="50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305083" y="234372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4128655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 flipH="1">
            <a:off x="219129" y="2909043"/>
            <a:ext cx="3650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satisfação geral dos beneficiários com os prestadores se mostrou boa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79,6%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). Chama a atenção o elevado percentual de clientes muito insatisfeitos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16%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), que foi determinante para a avaliação geral não ser excelente.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40103852"/>
              </p:ext>
            </p:extLst>
          </p:nvPr>
        </p:nvGraphicFramePr>
        <p:xfrm>
          <a:off x="5263647" y="2940719"/>
          <a:ext cx="5736932" cy="344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28748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escolha 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2"/>
            <a:ext cx="4668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</a:t>
            </a:r>
            <a:r>
              <a:rPr lang="pt-BR" sz="1200" dirty="0">
                <a:latin typeface="Bariol Regular" panose="02000506040000020003" pitchFamily="50" charset="0"/>
              </a:rPr>
              <a:t>. Por qual motivo o (a) Sr.(a) escolheu esse local para realizar seu exame?</a:t>
            </a:r>
            <a:endParaRPr lang="pt-BR" sz="1100" dirty="0">
              <a:latin typeface="Bariol Regular" panose="02000506040000020003" pitchFamily="50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333298" y="2343727"/>
            <a:ext cx="5519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 de escolha do local do exame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 flipH="1">
            <a:off x="219129" y="2982616"/>
            <a:ext cx="3650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Nota-se que, entre todos os respondentes, há uma tendência a escolher o prestador pela comodidade: seja por serem os mesmos nos quais estão habituados a ir (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42,7%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), ou por serem próximos às residências dos respondentes (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61,3%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).</a:t>
            </a:r>
          </a:p>
          <a:p>
            <a:pPr algn="just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Nas demais opções foi verificada certa uniformidade entre as opções de resposta.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4128655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39888810"/>
              </p:ext>
            </p:extLst>
          </p:nvPr>
        </p:nvGraphicFramePr>
        <p:xfrm>
          <a:off x="4333298" y="3136522"/>
          <a:ext cx="7708448" cy="305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35674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Rede credenciada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2109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Sr. (a) avalia as opções disponíveis na rede credenciada da FioSaúde para o agendamento do seu exame?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49708" y="2292210"/>
            <a:ext cx="6755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com a rede para exames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65305649"/>
              </p:ext>
            </p:extLst>
          </p:nvPr>
        </p:nvGraphicFramePr>
        <p:xfrm>
          <a:off x="241480" y="3056538"/>
          <a:ext cx="5616241" cy="311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tângulo 14"/>
          <p:cNvSpPr/>
          <p:nvPr/>
        </p:nvSpPr>
        <p:spPr>
          <a:xfrm>
            <a:off x="6334280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6096000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04115285"/>
              </p:ext>
            </p:extLst>
          </p:nvPr>
        </p:nvGraphicFramePr>
        <p:xfrm>
          <a:off x="6096000" y="3047904"/>
          <a:ext cx="6095999" cy="331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6215140" y="6442109"/>
            <a:ext cx="5826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/>
              <a:t>Por qual motivo as opções da rede credenciada são insatisfatórias?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49708" y="5111819"/>
            <a:ext cx="1984399" cy="1058404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/>
          <p:nvPr/>
        </p:nvCxnSpPr>
        <p:spPr>
          <a:xfrm>
            <a:off x="2249714" y="6168773"/>
            <a:ext cx="41052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3109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Contato com o prestador</a:t>
            </a:r>
          </a:p>
          <a:p>
            <a:pPr algn="r"/>
            <a:r>
              <a:rPr lang="pt-BR" sz="2000" b="1" cap="small" dirty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2"/>
            <a:ext cx="5117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</a:t>
            </a:r>
            <a:r>
              <a:rPr lang="pt-BR" sz="1200" dirty="0">
                <a:latin typeface="Bariol Regular" panose="02000506040000020003" pitchFamily="50" charset="0"/>
              </a:rPr>
              <a:t>. Como o (a) Sr. (a) obteve o telefone de contato do local onde realizou o exame?</a:t>
            </a:r>
            <a:endParaRPr lang="pt-BR" sz="1100" dirty="0">
              <a:latin typeface="Bariol Regular" panose="02000506040000020003" pitchFamily="50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333298" y="2343727"/>
            <a:ext cx="630465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btenção do contato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 flipH="1">
            <a:off x="219129" y="2982616"/>
            <a:ext cx="3650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Assim como foi observado nos motivos de escolha, a predileção pelo prestador de costume para realizar novos exames foi a principal forma de obtenção do contato (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53,6%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).</a:t>
            </a:r>
          </a:p>
          <a:p>
            <a:pPr algn="just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Vale destacar que o site da FioSaúde também tem grande peso no momento de busca dos contatos de prestadores, se tratando da principal opção entre os beneficiários que ainda não têm um prestador frequente (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20,8%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).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4128655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39404285"/>
              </p:ext>
            </p:extLst>
          </p:nvPr>
        </p:nvGraphicFramePr>
        <p:xfrm>
          <a:off x="4387581" y="2982616"/>
          <a:ext cx="6549622" cy="334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5031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7566454"/>
              </p:ext>
            </p:extLst>
          </p:nvPr>
        </p:nvGraphicFramePr>
        <p:xfrm>
          <a:off x="925032" y="2881345"/>
          <a:ext cx="5800226" cy="3449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Contato com o prestador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1"/>
            <a:ext cx="5962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Sr. (a) avalia a facilidade de contato com este prestador?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acilidade contato prestador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7972023" y="2292210"/>
            <a:ext cx="2552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 flipH="1">
            <a:off x="7972023" y="2910078"/>
            <a:ext cx="3978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A satisfação com a facilidade de contato com os prestadores é alta (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93,6%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). </a:t>
            </a:r>
          </a:p>
          <a:p>
            <a:pPr algn="just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Entretanto, vale ressaltar que a grade maioria (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68,7%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) considerou o contato como “fácil” em detrimento do “muito fácil”. Essa característica vale de alerta para uma tendência à insatisfação caso algo saia um pouco do esperado.</a:t>
            </a:r>
          </a:p>
        </p:txBody>
      </p:sp>
      <p:cxnSp>
        <p:nvCxnSpPr>
          <p:cNvPr id="23" name="Conector reto 22"/>
          <p:cNvCxnSpPr/>
          <p:nvPr/>
        </p:nvCxnSpPr>
        <p:spPr>
          <a:xfrm>
            <a:off x="7731284" y="229221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3851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2"/>
            <a:ext cx="10483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Quanto tempo de intervalo havia desde o dia em que o Sr.(a) tentou realizar o agendamento e o primeiro horário disponível para realização de seu exame?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 flipH="1">
            <a:off x="219129" y="2924766"/>
            <a:ext cx="3650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Boa parte dos beneficiários entrevistados (42,6%) afirmou ter conseguido agendar o exame para até 05 dias após o contato.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Entretanto, aproximadamente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15,4%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 dos beneficiários afirmou que o intervalo até a primeira data disponível foi superior a 21 dias, representando uma potencial fonte de insatisfação.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387580" y="2343727"/>
            <a:ext cx="67441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Intervalo de tempo para conseguir agenda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4128655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8009134"/>
              </p:ext>
            </p:extLst>
          </p:nvPr>
        </p:nvGraphicFramePr>
        <p:xfrm>
          <a:off x="4528061" y="2988118"/>
          <a:ext cx="6463153" cy="334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923206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442"/>
            <a:ext cx="8744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Como o (a) Sr. (a) avalia esse intervalo?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 flipH="1">
            <a:off x="219129" y="2924766"/>
            <a:ext cx="3650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Entretanto, quase um terço dos entrevistados demonstrou-se insatisfeito com o prazo de agendamento do exame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32,9%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), o que merece especial atenção.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Novamente, este é um resultado crítico, pois este grau de insatisfação tende a refletir na imagem e reputação da operadora apesar de ser um fator advindo dos prestadores.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387580" y="2343727"/>
            <a:ext cx="67441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prazo agendado 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4128655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31497420"/>
              </p:ext>
            </p:extLst>
          </p:nvPr>
        </p:nvGraphicFramePr>
        <p:xfrm>
          <a:off x="4725590" y="2924766"/>
          <a:ext cx="6068095" cy="330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48244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4961" y="2009044"/>
            <a:ext cx="752792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Utilidade gerencial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Método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Caracterização da amostra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 concentração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6218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3673229"/>
              </p:ext>
            </p:extLst>
          </p:nvPr>
        </p:nvGraphicFramePr>
        <p:xfrm>
          <a:off x="365087" y="2889041"/>
          <a:ext cx="5492634" cy="329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Recepção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2591" y="6442108"/>
            <a:ext cx="609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Sr. (a) avalia sua satisfação sobre o atendimento das recepcionistas do prestador em que realizou o exame?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das recepcionistas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3639" y="5241698"/>
            <a:ext cx="2089929" cy="910441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2435096" y="6152136"/>
            <a:ext cx="39248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096000" y="6534442"/>
            <a:ext cx="5765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O que o (a) Sr. (a) considerou insatisfatório no atendimento das recepcionistas?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6334280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6096000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88266643"/>
              </p:ext>
            </p:extLst>
          </p:nvPr>
        </p:nvGraphicFramePr>
        <p:xfrm>
          <a:off x="6306208" y="2889041"/>
          <a:ext cx="5555234" cy="329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5659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41903550"/>
              </p:ext>
            </p:extLst>
          </p:nvPr>
        </p:nvGraphicFramePr>
        <p:xfrm>
          <a:off x="306497" y="3115028"/>
          <a:ext cx="5325548" cy="319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Recepção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42137"/>
            <a:ext cx="5512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Sr. (a) avalia sua satisfação sobre a estrutura física da recepção?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da estrutura física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306497" y="5447763"/>
            <a:ext cx="2189712" cy="759885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2023484" y="6203655"/>
            <a:ext cx="431266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171148" y="6534442"/>
            <a:ext cx="5480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O que o (a) Sr. (a) considerou insatisfatório na estrutura da recepção?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334280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6096000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8098689"/>
              </p:ext>
            </p:extLst>
          </p:nvPr>
        </p:nvGraphicFramePr>
        <p:xfrm>
          <a:off x="6215887" y="3115028"/>
          <a:ext cx="5774344" cy="319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174808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Tempo de espera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42137"/>
            <a:ext cx="7503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Sr. (a) avalia o tempo de espera entre o momento que passou a carteirinha e a realização do exame?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17885" y="2292210"/>
            <a:ext cx="74064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Tempo de espera: recepção e exame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972023" y="2292210"/>
            <a:ext cx="2552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 flipH="1">
            <a:off x="7972023" y="2910078"/>
            <a:ext cx="3978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Na avalição do tempo de espera para realizar o exame após o atendimento da recepção, quase um terço dos beneficiários (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31,3%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) considera esse período longo ou muito longo.</a:t>
            </a:r>
          </a:p>
          <a:p>
            <a:pPr algn="just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Este resultado merece destaque, dado que o histórico de pesquisas mostra que o tempo de espera para atendimento é um importante fator na formação da insatisfação com os serviços.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7731284" y="229221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32753643"/>
              </p:ext>
            </p:extLst>
          </p:nvPr>
        </p:nvGraphicFramePr>
        <p:xfrm>
          <a:off x="1158568" y="2910078"/>
          <a:ext cx="5525567" cy="33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10810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16114435"/>
              </p:ext>
            </p:extLst>
          </p:nvPr>
        </p:nvGraphicFramePr>
        <p:xfrm>
          <a:off x="330559" y="3036169"/>
          <a:ext cx="5213999" cy="312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Procedimento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39105"/>
            <a:ext cx="581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Sobre os profissionais responsáveis pela realização do exame, como o (a) Sr. (a) avalia o atendimento prestado por eles?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dos profissionais de exames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48710" y="5176552"/>
            <a:ext cx="1999776" cy="910441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2171145" y="6090950"/>
            <a:ext cx="416313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096000" y="6534442"/>
            <a:ext cx="5765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Por qual motivo o atendimento não foi satisfatório?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6334280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6096000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50080071"/>
              </p:ext>
            </p:extLst>
          </p:nvPr>
        </p:nvGraphicFramePr>
        <p:xfrm>
          <a:off x="6096000" y="3036168"/>
          <a:ext cx="6129476" cy="347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299666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0115084"/>
              </p:ext>
            </p:extLst>
          </p:nvPr>
        </p:nvGraphicFramePr>
        <p:xfrm>
          <a:off x="184896" y="3065172"/>
          <a:ext cx="5911104" cy="314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Procedimento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42137"/>
            <a:ext cx="5512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Como </a:t>
            </a:r>
            <a:r>
              <a:rPr lang="pt-BR" sz="1200" dirty="0">
                <a:latin typeface="Bariol Regular" panose="02000506040000020003" pitchFamily="50" charset="0"/>
              </a:rPr>
              <a:t>o (a) Sr. (a) avalia a estrutura física do local onde o exame foi realizado?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da estrutura física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344958" y="5232254"/>
            <a:ext cx="2192180" cy="910441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1868864" y="6138734"/>
            <a:ext cx="45173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200174" y="6534443"/>
            <a:ext cx="5410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Por qual motivo não era confortável?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334280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7" name="Conector reto 26"/>
          <p:cNvCxnSpPr/>
          <p:nvPr/>
        </p:nvCxnSpPr>
        <p:spPr>
          <a:xfrm>
            <a:off x="6096000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5711566"/>
              </p:ext>
            </p:extLst>
          </p:nvPr>
        </p:nvGraphicFramePr>
        <p:xfrm>
          <a:off x="6397997" y="3065172"/>
          <a:ext cx="5492005" cy="314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584940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Tempo de espera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42137"/>
            <a:ext cx="5116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o (a) Sr. (a) avalia o tempo para entrega do resultado do seu exame?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17885" y="2292210"/>
            <a:ext cx="740640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Tempo de espera: resultado do exame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972023" y="2292210"/>
            <a:ext cx="2552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 flipH="1">
            <a:off x="7972023" y="2910078"/>
            <a:ext cx="39782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Na avalição do tempo de espera para a retirada do resultado do exame, a maior parcela dos beneficiários (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69,9%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) declarou que esse tempo foi rápido ou muito rápido.</a:t>
            </a:r>
          </a:p>
          <a:p>
            <a:pPr algn="just"/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Entretanto, há ainda uma parcela significativa (</a:t>
            </a:r>
            <a:r>
              <a:rPr lang="pt-B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26,7%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) de clientes insatisfeitos com esta etapa final do serviço.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7731284" y="229221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073962"/>
              </p:ext>
            </p:extLst>
          </p:nvPr>
        </p:nvGraphicFramePr>
        <p:xfrm>
          <a:off x="1086118" y="2910078"/>
          <a:ext cx="5662411" cy="339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38146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9419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Nível de satisfação por indicação (Método NPS)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633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Em uma escala de 1 a 10, qual é a probabilidade do (a) Sr.(a) recomendar a FioSaúde para um amigo ou familiar que estivesse precisando de um plano de saúde?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212248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flipH="1">
            <a:off x="8212248" y="2909482"/>
            <a:ext cx="3650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maioria das notas se concentraram entre 7 e 10 e isso refletiu na nota média de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7,94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Apesar disso, uma boa parcela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27,5%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) deu nota máxima (10) quando questionados.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910590" y="2231089"/>
            <a:ext cx="6331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Nível de satisfação por indicação (NPS)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059526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347978" y="3201227"/>
            <a:ext cx="178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ariol Regular" panose="02000506040000020003" pitchFamily="50" charset="0"/>
              </a:rPr>
              <a:t>Nota média</a:t>
            </a:r>
          </a:p>
          <a:p>
            <a:pPr algn="ctr"/>
            <a:r>
              <a:rPr lang="pt-BR" b="1" dirty="0" smtClean="0">
                <a:latin typeface="Bariol Regular" panose="02000506040000020003" pitchFamily="50" charset="0"/>
              </a:rPr>
              <a:t>7,94</a:t>
            </a:r>
            <a:endParaRPr lang="pt-BR" b="1" dirty="0">
              <a:latin typeface="Bariol Regular" panose="02000506040000020003" pitchFamily="50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55892396"/>
              </p:ext>
            </p:extLst>
          </p:nvPr>
        </p:nvGraphicFramePr>
        <p:xfrm>
          <a:off x="0" y="2952844"/>
          <a:ext cx="8162557" cy="3303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16835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49601" y="1570459"/>
            <a:ext cx="8686676" cy="4528899"/>
          </a:xfrm>
          <a:prstGeom prst="flowChartAlternateProcess">
            <a:avLst/>
          </a:prstGeom>
          <a:ln w="3810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 Policlínica é excelente, apenas o intervalo de tempo para marcação de consulta com Cardiologia é longo. Só tenho a agradecer pela facilidade de fazer terapia próximo à residência (isso é fundamental para uma aposentada).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Obrigada!”</a:t>
            </a:r>
          </a:p>
          <a:p>
            <a:pPr algn="just"/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“Agradeço muito a ótima recepção que tenho recebido nos contatos com o FioSaúde, e são muitos nos últimos 2 anos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/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“Vocês estão de parabéns pelas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iniciativas.”</a:t>
            </a:r>
          </a:p>
          <a:p>
            <a:pPr algn="just"/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“As muitas vezes que utilizei o FioSaúde, sempre tive uma recepção muito cordial e amistosa, mesmo quando a solicitação tinha alguma exigência ou não podia ser atendida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  <a:endParaRPr lang="pt-BR" sz="2000" i="1" dirty="0" smtClean="0">
              <a:solidFill>
                <a:srgbClr val="FF0000"/>
              </a:solidFill>
              <a:latin typeface="Bariol Regular" panose="02000506040000020003" pitchFamily="50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Elogios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FioSaúde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6" descr="http://www.hercampus.com/sites/default/files/styles/full_width_embed/public/2013/10/21/13476359851958638477thumbs-down-icon-red-hi-hi.png?itok=8IHHp3bJ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0719" y="2227970"/>
            <a:ext cx="2505402" cy="2623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0" y="6521185"/>
            <a:ext cx="5229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Qual a sugestão ou crítica que o(a) Sr.(a) gostaria de deixar para a </a:t>
            </a:r>
            <a:r>
              <a:rPr lang="pt-BR" sz="1200" b="1" dirty="0" smtClean="0">
                <a:latin typeface="Bariol Regular" panose="02000506040000020003" pitchFamily="50" charset="0"/>
              </a:rPr>
              <a:t>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7399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Sugestões e críticas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FioSaúde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http://www.hercampus.com/sites/default/files/styles/full_width_embed/public/2013/10/21/13476359851958638477thumbs-down-icon-red-hi-hi.png?itok=8IHHp3b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265714"/>
            <a:ext cx="2505402" cy="2623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81416" y="1558653"/>
            <a:ext cx="8886422" cy="4869418"/>
          </a:xfrm>
          <a:prstGeom prst="flowChartAlternateProcess">
            <a:avLst/>
          </a:prstGeom>
          <a:ln w="3810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Gostaria que fosse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ampliada a rede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de convênio com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 plano na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baixada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fluminense. Muitos profissionais  que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atendiam, já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não atendem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mais...A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rede de exames de imagem e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emergência tem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poucas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opções, lotando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os poucos que atendem e temos que nos deslocar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para lugares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cada vez mais longe para conseguirmos tratamento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endParaRPr lang="pt-B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“Justificativa para a nota 7: rede de atendimento ainda é pequena. Minha médica ginecologista de mais de 20 anos se descredenciou pela demora no pagamento pelo FioSaúde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/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“Faço acompanhamento médico na policlínica do FioSaúde. Necessitei de risco cirúrgico e fui obrigado a fazer com médico fora da policlínica por falta de agenda. O ideal seria realizar este exame dentro da policlínica onde tem todo meu histórico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1185"/>
            <a:ext cx="5229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Qual a sugestão ou crítica que o(a) Sr.(a) gostaria de deixar para a </a:t>
            </a:r>
            <a:r>
              <a:rPr lang="pt-BR" sz="1200" b="1" dirty="0" smtClean="0">
                <a:latin typeface="Bariol Regular" panose="02000506040000020003" pitchFamily="50" charset="0"/>
              </a:rPr>
              <a:t>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8718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Sugestões e críticas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FioSaúde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http://www.hercampus.com/sites/default/files/styles/full_width_embed/public/2013/10/21/13476359851958638477thumbs-down-icon-red-hi-hi.png?itok=8IHHp3b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265714"/>
            <a:ext cx="2505402" cy="2623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68537" y="1805944"/>
            <a:ext cx="8886422" cy="4528899"/>
          </a:xfrm>
          <a:prstGeom prst="flowChartAlternateProcess">
            <a:avLst/>
          </a:prstGeom>
          <a:ln w="3810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“Fornecer o livro para que tenhamos facilidades para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pesquisa dos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laboratórios credenciados.”</a:t>
            </a:r>
          </a:p>
          <a:p>
            <a:pPr algn="just"/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“Disponibilizar catálogos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impressos para a pessoa da 3 idade.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Meu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pai (agregado) não sabe consultar bem o site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/>
            <a:endParaRPr lang="pt-B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“Acho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muito importante um guia impresso (livro) com as informações dos serviços e servidores credenciados. As vezes, não posso contar com sinal de internet para ficar procurando serviço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/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“Livro de pesquisa das redes credenciadas de péssimo entendimento. Na minha opinião, deveriam vir por ordem alfabética, tanto a clínica, quanto o laboratório e a categoria dos profissionais que prestam serviços.”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521185"/>
            <a:ext cx="5229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Qual a sugestão ou crítica que o(a) Sr.(a) gostaria de deixar para a </a:t>
            </a:r>
            <a:r>
              <a:rPr lang="pt-BR" sz="1200" b="1" dirty="0" smtClean="0">
                <a:latin typeface="Bariol Regular" panose="02000506040000020003" pitchFamily="50" charset="0"/>
              </a:rPr>
              <a:t>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8369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398004" y="2515367"/>
            <a:ext cx="84468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Conhecer os níveis de </a:t>
            </a:r>
            <a:r>
              <a:rPr lang="pt-BR" sz="2400" dirty="0">
                <a:solidFill>
                  <a:srgbClr val="3B485D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dos beneficiários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 </a:t>
            </a:r>
            <a:r>
              <a:rPr lang="pt-BR" sz="2400" dirty="0" smtClean="0">
                <a:solidFill>
                  <a:srgbClr val="3B485D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os exames eletivos realizados </a:t>
            </a:r>
            <a:r>
              <a:rPr lang="pt-BR" sz="24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na rede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da FioSaúde, identificando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os principais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>
                <a:solidFill>
                  <a:srgbClr val="3B485D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positivos e negativos</a:t>
            </a:r>
            <a:r>
              <a:rPr lang="pt-BR" sz="2400" dirty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relacionados aos prestadores e à facilidade de agendamento.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2525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16" t="38158" r="17278" b="38158"/>
          <a:stretch/>
        </p:blipFill>
        <p:spPr>
          <a:xfrm>
            <a:off x="-14068" y="1187719"/>
            <a:ext cx="12210758" cy="311169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1132423"/>
            <a:ext cx="12192000" cy="2530781"/>
          </a:xfrm>
          <a:prstGeom prst="rect">
            <a:avLst/>
          </a:prstGeom>
          <a:solidFill>
            <a:srgbClr val="3A48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956560" y="1559539"/>
            <a:ext cx="627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cap="small" dirty="0" smtClean="0">
                <a:solidFill>
                  <a:schemeClr val="bg1"/>
                </a:solidFill>
                <a:latin typeface="Bariol Light" panose="02000506040000020003" pitchFamily="50" charset="0"/>
              </a:rPr>
              <a:t>Obrigado</a:t>
            </a:r>
            <a:endParaRPr lang="pt-BR" sz="9600" b="1" cap="small" dirty="0">
              <a:solidFill>
                <a:schemeClr val="bg1"/>
              </a:solidFill>
              <a:latin typeface="Bariol Light" panose="02000506040000020003" pitchFamily="50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035"/>
          <a:stretch/>
        </p:blipFill>
        <p:spPr>
          <a:xfrm>
            <a:off x="3722976" y="5315765"/>
            <a:ext cx="1296670" cy="76825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49" t="36336" r="17429" b="39356"/>
          <a:stretch/>
        </p:blipFill>
        <p:spPr>
          <a:xfrm>
            <a:off x="3682293" y="6041405"/>
            <a:ext cx="1363113" cy="41753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3504117"/>
            <a:ext cx="12192000" cy="1195057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-7337"/>
            <a:ext cx="12192000" cy="1191958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440625" y="5625906"/>
            <a:ext cx="401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(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21)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3936-8007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Bariol Light" panose="02000506040000020003" pitchFamily="50" charset="0"/>
            </a:endParaRPr>
          </a:p>
          <a:p>
            <a:pPr lv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contato@xartis.com.br</a:t>
            </a:r>
          </a:p>
          <a:p>
            <a:pPr lv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www.xartis.com.br</a:t>
            </a:r>
          </a:p>
        </p:txBody>
      </p:sp>
    </p:spTree>
    <p:extLst>
      <p:ext uri="{BB962C8B-B14F-4D97-AF65-F5344CB8AC3E}">
        <p14:creationId xmlns="" xmlns:p14="http://schemas.microsoft.com/office/powerpoint/2010/main" val="4267249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Utilidade gerencial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112135" y="2176470"/>
            <a:ext cx="873273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Suportar o planejamento estratégico da operadora, embasando quantitativamente 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tomada de decisão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gerencial. 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Atender parcialmente às demandas do Programa de Acreditação de Operadoras (Item 4.6 da RN 277).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Contribuir para o aumento da satisfação geral com relação à operadora, promovendo a fidelização dos beneficiários.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6711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DESCRIÇÃO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 flipH="1">
            <a:off x="2249712" y="2976578"/>
            <a:ext cx="85951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Os critérios de definição foram os seguintes: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Ser beneficiário da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FioSaúde;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Idade maior de 18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anos ou acompanhante de menores;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Tipo de atendimento: exames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eletivos;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Atendimento dentro da área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de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atuação;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Atendimento entre os meses de março e abril de 2016;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Ter o e-mail atualizado na base de cadastro da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</a:rPr>
              <a:t>operadora.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082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26273" y="1603619"/>
            <a:ext cx="89164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Metodologia: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quantitativa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População-alvo: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beneficiários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que realizaram exames eletivos em março e abril de 2016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Intervalo de confiança: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90%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Margem de erro amostral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 até 5 </a:t>
            </a:r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p.p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Proporcionalidade: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representação dos diferentes perfis de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clientes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Método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39366458"/>
              </p:ext>
            </p:extLst>
          </p:nvPr>
        </p:nvGraphicFramePr>
        <p:xfrm>
          <a:off x="2126273" y="4843082"/>
          <a:ext cx="8930542" cy="115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46867"/>
                <a:gridCol w="1198568"/>
                <a:gridCol w="1809251"/>
                <a:gridCol w="2077288"/>
                <a:gridCol w="1198568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Perfil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Planos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Coleta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Período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Amostra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Beneficiários FioSaúde</a:t>
                      </a:r>
                      <a:r>
                        <a:rPr lang="pt-BR" sz="1400" baseline="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Exames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Todos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E-mail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 de maio a 22 de junho</a:t>
                      </a: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 smtClean="0">
                          <a:solidFill>
                            <a:schemeClr val="dk1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255</a:t>
                      </a:r>
                      <a:endParaRPr lang="pt-BR" sz="1400" b="1" kern="1200" dirty="0">
                        <a:solidFill>
                          <a:schemeClr val="dk1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21837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Pergunta filtro: Realização de exames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633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O (A) Sr. (a) realizou algum exame eletivo na rede credenciada da FioSaúde nos últimos 60 dias?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212248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flipH="1">
            <a:off x="8212248" y="2909482"/>
            <a:ext cx="36506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Houve um índice considerável de clientes que estavam presentes na base de contatos, mas que indicaram não ter realizado exames no período avaliado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(17%)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Tal característica da base de contatos desperdiça tempo de aplicação e créditos do sistema com os clientes que não estão aptos para a pesquisa, gerando custos desnecessários para a FioSaúde.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82348" y="2317969"/>
            <a:ext cx="46272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Realização de exames eletivos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059526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66828779"/>
              </p:ext>
            </p:extLst>
          </p:nvPr>
        </p:nvGraphicFramePr>
        <p:xfrm>
          <a:off x="1679077" y="3102665"/>
          <a:ext cx="5120968" cy="311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885741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Amostra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caracterização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flipH="1">
            <a:off x="287977" y="2912184"/>
            <a:ext cx="3650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amostra entrevistada apresentou equilíbrio entre os 02 tipos de exames,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4189957" y="2626257"/>
            <a:ext cx="0" cy="3896160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287977" y="240143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09991" y="2401438"/>
            <a:ext cx="6755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Percentual de entrevistados por tipo de exame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69393269"/>
              </p:ext>
            </p:extLst>
          </p:nvPr>
        </p:nvGraphicFramePr>
        <p:xfrm>
          <a:off x="5342586" y="3080513"/>
          <a:ext cx="5502282" cy="322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250263" y="6522417"/>
            <a:ext cx="2511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Qual o tipo de exame realizado?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65510" y="6520269"/>
            <a:ext cx="2757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*dados não extraídos da base de contatos</a:t>
            </a:r>
            <a:endParaRPr lang="pt-BR" sz="12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466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Amostra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caracterização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53056" y="2035677"/>
            <a:ext cx="67557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Percentual de entrevistados por prestador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92977050"/>
              </p:ext>
            </p:extLst>
          </p:nvPr>
        </p:nvGraphicFramePr>
        <p:xfrm>
          <a:off x="3235768" y="2633675"/>
          <a:ext cx="5318923" cy="341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250263" y="6522417"/>
            <a:ext cx="5099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Em qual prestador o (a) Sr. (a) realizou o exame mais recente?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65510" y="6520269"/>
            <a:ext cx="2757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*dados não extraídos da base de contatos</a:t>
            </a:r>
            <a:endParaRPr lang="pt-BR" sz="12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256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040F03DBDAD04FA2175EF5F9A0A008" ma:contentTypeVersion="1" ma:contentTypeDescription="Crie um novo documento." ma:contentTypeScope="" ma:versionID="1d52159262b79aef9689ad175f82b845">
  <xsd:schema xmlns:xsd="http://www.w3.org/2001/XMLSchema" xmlns:xs="http://www.w3.org/2001/XMLSchema" xmlns:p="http://schemas.microsoft.com/office/2006/metadata/properties" xmlns:ns3="34a7d1ea-0461-4f08-9b44-83bd537c6b0b" targetNamespace="http://schemas.microsoft.com/office/2006/metadata/properties" ma:root="true" ma:fieldsID="29fa959a6605035bb1687743dd5a6223" ns3:_="">
    <xsd:import namespace="34a7d1ea-0461-4f08-9b44-83bd537c6b0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7d1ea-0461-4f08-9b44-83bd537c6b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0675B-C707-4C36-B3D2-4DE4AB6DE2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A4EE9D-691F-4E4D-9ED2-F2D409BDD29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34a7d1ea-0461-4f08-9b44-83bd537c6b0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9EDDF0-3802-41F7-92D6-C197A7E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a7d1ea-0461-4f08-9b44-83bd537c6b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15873</TotalTime>
  <Words>2040</Words>
  <Application>Microsoft Office PowerPoint</Application>
  <PresentationFormat>Personalizar</PresentationFormat>
  <Paragraphs>231</Paragraphs>
  <Slides>30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Personalizar design</vt:lpstr>
      <vt:lpstr>1_Personalizar design</vt:lpstr>
      <vt:lpstr>2_Personalizar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Negrão</dc:creator>
  <cp:lastModifiedBy>Carlos Pellon</cp:lastModifiedBy>
  <cp:revision>1785</cp:revision>
  <dcterms:created xsi:type="dcterms:W3CDTF">2014-03-17T14:51:01Z</dcterms:created>
  <dcterms:modified xsi:type="dcterms:W3CDTF">2016-12-07T14:38:23Z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0x010100E6040F03DBDAD04FA2175EF5F9A0A008</vt:lpwstr>
  </property>
  <property fmtid="{D5CDD505-2E9C-101B-9397-08002B2CF9AE}" pid="3" name="IsMyDocuments">
    <vt:bool>true</vt:bool>
  </property>
</Properties>
</file>