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charts/colors8.xml" ContentType="application/vnd.ms-office.chartcolor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charts/colors6.xml" ContentType="application/vnd.ms-office.chartcolorstyle+xml"/>
  <Override PartName="/ppt/charts/style13.xml" ContentType="application/vnd.ms-office.chart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Override PartName="/ppt/charts/style11.xml" ContentType="application/vnd.ms-office.chart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harts/chart9.xml" ContentType="application/vnd.openxmlformats-officedocument.drawingml.chart+xml"/>
  <Override PartName="/docProps/custom.xml" ContentType="application/vnd.openxmlformats-officedocument.custom-properties+xml"/>
  <Override PartName="/ppt/charts/colors12.xml" ContentType="application/vnd.ms-office.chartcolorstyle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olors10.xml" ContentType="application/vnd.ms-office.chartcolorstyle+xml"/>
  <Override PartName="/ppt/charts/style7.xml" ContentType="application/vnd.ms-office.chartstyle+xml"/>
  <Override PartName="/ppt/charts/style9.xml" ContentType="application/vnd.ms-office.chartstyl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8.xml" ContentType="application/vnd.openxmlformats-officedocument.themeOverride+xml"/>
  <Override PartName="/ppt/charts/colors9.xml" ContentType="application/vnd.ms-office.chartcolor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style12.xml" ContentType="application/vnd.ms-office.chartstyle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Default Extension="jpeg" ContentType="image/jpeg"/>
  <Override PartName="/ppt/charts/style10.xml" ContentType="application/vnd.ms-office.chart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charts/colors13.xml" ContentType="application/vnd.ms-office.chartcolorstyle+xml"/>
  <Override PartName="/ppt/slides/slide11.xml" ContentType="application/vnd.openxmlformats-officedocument.presentationml.slide+xml"/>
  <Override PartName="/ppt/charts/chart8.xml" ContentType="application/vnd.openxmlformats-officedocument.drawingml.chart+xml"/>
  <Default Extension="wdp" ContentType="image/vnd.ms-photo"/>
  <Override PartName="/ppt/charts/colors11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8.xml" ContentType="application/vnd.ms-office.chart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4"/>
    <p:sldMasterId id="2147483657" r:id="rId5"/>
    <p:sldMasterId id="2147483659" r:id="rId6"/>
  </p:sldMasterIdLst>
  <p:notesMasterIdLst>
    <p:notesMasterId r:id="rId25"/>
  </p:notesMasterIdLst>
  <p:sldIdLst>
    <p:sldId id="340" r:id="rId7"/>
    <p:sldId id="331" r:id="rId8"/>
    <p:sldId id="332" r:id="rId9"/>
    <p:sldId id="486" r:id="rId10"/>
    <p:sldId id="432" r:id="rId11"/>
    <p:sldId id="404" r:id="rId12"/>
    <p:sldId id="440" r:id="rId13"/>
    <p:sldId id="406" r:id="rId14"/>
    <p:sldId id="560" r:id="rId15"/>
    <p:sldId id="541" r:id="rId16"/>
    <p:sldId id="564" r:id="rId17"/>
    <p:sldId id="520" r:id="rId18"/>
    <p:sldId id="489" r:id="rId19"/>
    <p:sldId id="557" r:id="rId20"/>
    <p:sldId id="558" r:id="rId21"/>
    <p:sldId id="559" r:id="rId22"/>
    <p:sldId id="563" r:id="rId23"/>
    <p:sldId id="282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41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680" userDrawn="1">
          <p15:clr>
            <a:srgbClr val="A4A3A4"/>
          </p15:clr>
        </p15:guide>
        <p15:guide id="4" pos="1708" userDrawn="1">
          <p15:clr>
            <a:srgbClr val="A4A3A4"/>
          </p15:clr>
        </p15:guide>
        <p15:guide id="5" pos="46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bara" initials="B" lastIdx="21" clrIdx="0">
    <p:extLst>
      <p:ext uri="{19B8F6BF-5375-455C-9EA6-DF929625EA0E}">
        <p15:presenceInfo xmlns="" xmlns:p15="http://schemas.microsoft.com/office/powerpoint/2012/main" userId="Barbara" providerId="None"/>
      </p:ext>
    </p:extLst>
  </p:cmAuthor>
  <p:cmAuthor id="2" name="Bruna Lordello" initials="BL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B485D"/>
    <a:srgbClr val="FF0000"/>
    <a:srgbClr val="4EB798"/>
    <a:srgbClr val="8CB9E2"/>
    <a:srgbClr val="A8A8A8"/>
    <a:srgbClr val="F2F2F2"/>
    <a:srgbClr val="7F7F7F"/>
    <a:srgbClr val="BBBBBB"/>
    <a:srgbClr val="8B8B8B"/>
    <a:srgbClr val="66D09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26" autoAdjust="0"/>
    <p:restoredTop sz="94434" autoAdjust="0"/>
  </p:normalViewPr>
  <p:slideViewPr>
    <p:cSldViewPr snapToGrid="0" showGuides="1">
      <p:cViewPr varScale="1">
        <p:scale>
          <a:sx n="74" d="100"/>
          <a:sy n="74" d="100"/>
        </p:scale>
        <p:origin x="-408" y="-102"/>
      </p:cViewPr>
      <p:guideLst>
        <p:guide orient="horz" pos="1412"/>
        <p:guide pos="3840"/>
        <p:guide pos="7680"/>
        <p:guide pos="1708"/>
        <p:guide pos="46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oleObject" Target="file:///C:\Users\Matheus\Desktop\Gr&#225;ficos%20Cassi%20Fio.xls" TargetMode="External"/><Relationship Id="rId1" Type="http://schemas.openxmlformats.org/officeDocument/2006/relationships/themeOverride" Target="../theme/themeOverride1.xml"/><Relationship Id="rId4" Type="http://schemas.microsoft.com/office/2011/relationships/chartStyle" Target="style6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oleObject" Target="file:///C:\Users\Matheus\Desktop\Gr&#225;ficos%20Cassi%20Fio.xls" TargetMode="External"/><Relationship Id="rId1" Type="http://schemas.openxmlformats.org/officeDocument/2006/relationships/themeOverride" Target="../theme/themeOverride2.xml"/><Relationship Id="rId4" Type="http://schemas.microsoft.com/office/2011/relationships/chartStyle" Target="style7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oleObject" Target="file:///C:\Users\Matheus\Desktop\Gr&#225;ficos%20Cassi%20Fio.xls" TargetMode="External"/><Relationship Id="rId1" Type="http://schemas.openxmlformats.org/officeDocument/2006/relationships/themeOverride" Target="../theme/themeOverride3.xml"/><Relationship Id="rId4" Type="http://schemas.microsoft.com/office/2011/relationships/chartStyle" Target="style8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Gr&#225;ficos%20Cassi%20Fio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oleObject" Target="file:///C:\Users\Matheus\Desktop\Gr&#225;ficos%20Cassi%20Fio.xls" TargetMode="External"/><Relationship Id="rId1" Type="http://schemas.openxmlformats.org/officeDocument/2006/relationships/themeOverride" Target="../theme/themeOverride5.xml"/><Relationship Id="rId4" Type="http://schemas.microsoft.com/office/2011/relationships/chartStyle" Target="style9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openxmlformats.org/officeDocument/2006/relationships/oleObject" Target="file:///C:\Users\Matheus\Desktop\Gr&#225;ficos%20Cassi%20Fio.xls" TargetMode="External"/><Relationship Id="rId1" Type="http://schemas.openxmlformats.org/officeDocument/2006/relationships/themeOverride" Target="../theme/themeOverride6.xml"/><Relationship Id="rId4" Type="http://schemas.microsoft.com/office/2011/relationships/chartStyle" Target="style10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openxmlformats.org/officeDocument/2006/relationships/oleObject" Target="file:///C:\Users\Matheus\Desktop\Gr&#225;ficos%20Cassi%20Fio.xls" TargetMode="External"/><Relationship Id="rId1" Type="http://schemas.openxmlformats.org/officeDocument/2006/relationships/themeOverride" Target="../theme/themeOverride7.xml"/><Relationship Id="rId4" Type="http://schemas.microsoft.com/office/2011/relationships/chartStyle" Target="style11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openxmlformats.org/officeDocument/2006/relationships/oleObject" Target="file:///C:\Users\Matheus\Desktop\Gr&#225;ficos%20Cassi%20Fio.xls" TargetMode="External"/><Relationship Id="rId1" Type="http://schemas.openxmlformats.org/officeDocument/2006/relationships/themeOverride" Target="../theme/themeOverride8.xml"/><Relationship Id="rId4" Type="http://schemas.microsoft.com/office/2011/relationships/chartStyle" Target="style12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13.xml"/><Relationship Id="rId2" Type="http://schemas.openxmlformats.org/officeDocument/2006/relationships/oleObject" Target="file:///C:\Users\Matheus\Desktop\Gr&#225;ficos%20Cassi%20Fio.xls" TargetMode="External"/><Relationship Id="rId1" Type="http://schemas.openxmlformats.org/officeDocument/2006/relationships/themeOverride" Target="../theme/themeOverride9.xml"/><Relationship Id="rId4" Type="http://schemas.microsoft.com/office/2011/relationships/chartStyle" Target="style1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3"/>
            <c:spPr>
              <a:solidFill>
                <a:srgbClr val="00B05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'Question 2'!$B$4:$B$8</c:f>
              <c:strCache>
                <c:ptCount val="5"/>
                <c:pt idx="0">
                  <c:v>Muito insatisfeito</c:v>
                </c:pt>
                <c:pt idx="1">
                  <c:v>Insatisfeito</c:v>
                </c:pt>
                <c:pt idx="2">
                  <c:v>Satisfeito</c:v>
                </c:pt>
                <c:pt idx="3">
                  <c:v>Muito satisfeito</c:v>
                </c:pt>
                <c:pt idx="4">
                  <c:v>Não soube</c:v>
                </c:pt>
              </c:strCache>
            </c:strRef>
          </c:cat>
          <c:val>
            <c:numRef>
              <c:f>'Question 2'!$C$4:$C$8</c:f>
              <c:numCache>
                <c:formatCode>0.0%</c:formatCode>
                <c:ptCount val="5"/>
                <c:pt idx="0">
                  <c:v>7.5999999999999998E-2</c:v>
                </c:pt>
                <c:pt idx="1">
                  <c:v>0.11199999999999996</c:v>
                </c:pt>
                <c:pt idx="2">
                  <c:v>0.54200000000000004</c:v>
                </c:pt>
                <c:pt idx="3">
                  <c:v>0.26100000000000001</c:v>
                </c:pt>
                <c:pt idx="4">
                  <c:v>8.0000000000000054E-3</c:v>
                </c:pt>
              </c:numCache>
            </c:numRef>
          </c:val>
        </c:ser>
        <c:gapWidth val="80"/>
        <c:overlap val="25"/>
        <c:axId val="64708992"/>
        <c:axId val="64710528"/>
      </c:barChart>
      <c:catAx>
        <c:axId val="647089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64710528"/>
        <c:crosses val="autoZero"/>
        <c:auto val="1"/>
        <c:lblAlgn val="ctr"/>
        <c:lblOffset val="100"/>
      </c:catAx>
      <c:valAx>
        <c:axId val="647105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one"/>
        <c:crossAx val="64708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276713386533711"/>
          <c:y val="6.9035699845376747E-2"/>
          <c:w val="0.6133127698797266"/>
          <c:h val="0.83832622392117684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17537817147856519"/>
                  <c:y val="7.0135243511227727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9125087489063866"/>
                  <c:y val="-0.10674139690871977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9455380577427838E-3"/>
                  <c:y val="1.1574074074074073E-3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'Question 3'!$B$4:$B$6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Não soube</c:v>
                </c:pt>
              </c:strCache>
            </c:strRef>
          </c:cat>
          <c:val>
            <c:numRef>
              <c:f>'Question 3'!$C$4:$C$6</c:f>
              <c:numCache>
                <c:formatCode>0.0%</c:formatCode>
                <c:ptCount val="3"/>
                <c:pt idx="0">
                  <c:v>0.39400000000000013</c:v>
                </c:pt>
                <c:pt idx="1">
                  <c:v>0.6020000000000002</c:v>
                </c:pt>
                <c:pt idx="2">
                  <c:v>4.0000000000000018E-3</c:v>
                </c:pt>
              </c:numCache>
            </c:numRef>
          </c:val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686111111111125"/>
          <c:y val="0.63794838145231869"/>
          <c:w val="0.17952252843394567"/>
          <c:h val="0.2427190871974338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Bariol Regular" panose="02000506040000020003" pitchFamily="50" charset="0"/>
              <a:ea typeface="+mn-ea"/>
              <a:cs typeface="+mn-cs"/>
            </a:defRPr>
          </a:pPr>
          <a:endParaRPr lang="pt-BR"/>
        </a:p>
      </c:txPr>
    </c:legend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3"/>
            <c:spPr>
              <a:solidFill>
                <a:srgbClr val="00B05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'Question 4'!$B$4:$B$8</c:f>
              <c:strCache>
                <c:ptCount val="5"/>
                <c:pt idx="0">
                  <c:v>Muito insatisfeito</c:v>
                </c:pt>
                <c:pt idx="1">
                  <c:v>Insatisfeito</c:v>
                </c:pt>
                <c:pt idx="2">
                  <c:v>Satisfeito</c:v>
                </c:pt>
                <c:pt idx="3">
                  <c:v>Muito satisfeito</c:v>
                </c:pt>
                <c:pt idx="4">
                  <c:v>Não soube</c:v>
                </c:pt>
              </c:strCache>
            </c:strRef>
          </c:cat>
          <c:val>
            <c:numRef>
              <c:f>'Question 4'!$C$4:$C$8</c:f>
              <c:numCache>
                <c:formatCode>0.0%</c:formatCode>
                <c:ptCount val="5"/>
                <c:pt idx="0">
                  <c:v>6.3E-2</c:v>
                </c:pt>
                <c:pt idx="1">
                  <c:v>9.5000000000000029E-2</c:v>
                </c:pt>
                <c:pt idx="2">
                  <c:v>0.63200000000000023</c:v>
                </c:pt>
                <c:pt idx="3">
                  <c:v>0.2</c:v>
                </c:pt>
                <c:pt idx="4">
                  <c:v>1.1000000000000005E-2</c:v>
                </c:pt>
              </c:numCache>
            </c:numRef>
          </c:val>
        </c:ser>
        <c:gapWidth val="80"/>
        <c:overlap val="25"/>
        <c:axId val="64681856"/>
        <c:axId val="64683392"/>
      </c:barChart>
      <c:catAx>
        <c:axId val="646818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64683392"/>
        <c:crosses val="autoZero"/>
        <c:auto val="1"/>
        <c:lblAlgn val="ctr"/>
        <c:lblOffset val="100"/>
      </c:catAx>
      <c:valAx>
        <c:axId val="646833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one"/>
        <c:crossAx val="64681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bar"/>
        <c:grouping val="stack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5'!$G$1:$G$7</c:f>
              <c:strCache>
                <c:ptCount val="7"/>
                <c:pt idx="0">
                  <c:v>Houve demora para autorizar o procedimento</c:v>
                </c:pt>
                <c:pt idx="1">
                  <c:v>As informações passadas estavam incompletas</c:v>
                </c:pt>
                <c:pt idx="2">
                  <c:v>As informações passadas estavam incorretas</c:v>
                </c:pt>
                <c:pt idx="3">
                  <c:v>A espera para ser atendido foi muito longa</c:v>
                </c:pt>
                <c:pt idx="4">
                  <c:v>O atendente agiu de forma fria/robotizada</c:v>
                </c:pt>
                <c:pt idx="5">
                  <c:v>Encontrei dificuldades para conseguir achar o contato</c:v>
                </c:pt>
                <c:pt idx="6">
                  <c:v>Não soube</c:v>
                </c:pt>
              </c:strCache>
            </c:strRef>
          </c:cat>
          <c:val>
            <c:numRef>
              <c:f>'Question 5'!$H$1:$H$7</c:f>
              <c:numCache>
                <c:formatCode>0</c:formatCode>
                <c:ptCount val="7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  <c:pt idx="5">
                  <c:v>1</c:v>
                </c:pt>
                <c:pt idx="6">
                  <c:v>3</c:v>
                </c:pt>
              </c:numCache>
            </c:numRef>
          </c:val>
        </c:ser>
        <c:overlap val="100"/>
        <c:axId val="64999808"/>
        <c:axId val="65001344"/>
      </c:barChart>
      <c:catAx>
        <c:axId val="64999808"/>
        <c:scaling>
          <c:orientation val="maxMin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65001344"/>
        <c:crosses val="autoZero"/>
        <c:auto val="1"/>
        <c:lblAlgn val="ctr"/>
        <c:lblOffset val="100"/>
      </c:catAx>
      <c:valAx>
        <c:axId val="65001344"/>
        <c:scaling>
          <c:orientation val="minMax"/>
        </c:scaling>
        <c:delete val="1"/>
        <c:axPos val="t"/>
        <c:numFmt formatCode="0" sourceLinked="1"/>
        <c:tickLblPos val="none"/>
        <c:crossAx val="649998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276713386533711"/>
          <c:y val="6.9035699845376747E-2"/>
          <c:w val="0.6133127698797266"/>
          <c:h val="0.83832622392117684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10593372703412077"/>
                  <c:y val="-0.25856846019247604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4584208223972007E-2"/>
                  <c:y val="0.12474008457276174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'Question 6'!$B$4:$B$5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'Question 6'!$C$4:$C$5</c:f>
              <c:numCache>
                <c:formatCode>0.0%</c:formatCode>
                <c:ptCount val="2"/>
                <c:pt idx="0">
                  <c:v>0.89700000000000002</c:v>
                </c:pt>
                <c:pt idx="1">
                  <c:v>0.10300000000000002</c:v>
                </c:pt>
              </c:numCache>
            </c:numRef>
          </c:val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575000000000051"/>
          <c:y val="0.63794838145231869"/>
          <c:w val="0.11007799371791215"/>
          <c:h val="0.2242005738780800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Bariol Regular" panose="02000506040000020003" pitchFamily="50" charset="0"/>
              <a:ea typeface="+mn-ea"/>
              <a:cs typeface="+mn-cs"/>
            </a:defRPr>
          </a:pPr>
          <a:endParaRPr lang="pt-BR"/>
        </a:p>
      </c:txPr>
    </c:legend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3"/>
            <c:spPr>
              <a:solidFill>
                <a:srgbClr val="00B05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'Question 7'!$B$4:$B$8</c:f>
              <c:strCache>
                <c:ptCount val="5"/>
                <c:pt idx="0">
                  <c:v>Muito insatisfatório</c:v>
                </c:pt>
                <c:pt idx="1">
                  <c:v>Insatisfatório</c:v>
                </c:pt>
                <c:pt idx="2">
                  <c:v>Satisfatório</c:v>
                </c:pt>
                <c:pt idx="3">
                  <c:v>Muito satisfatório</c:v>
                </c:pt>
                <c:pt idx="4">
                  <c:v>Não soube</c:v>
                </c:pt>
              </c:strCache>
            </c:strRef>
          </c:cat>
          <c:val>
            <c:numRef>
              <c:f>'Question 7'!$C$4:$C$8</c:f>
              <c:numCache>
                <c:formatCode>0.0%</c:formatCode>
                <c:ptCount val="5"/>
                <c:pt idx="0">
                  <c:v>2.3E-2</c:v>
                </c:pt>
                <c:pt idx="1">
                  <c:v>0.10600000000000002</c:v>
                </c:pt>
                <c:pt idx="2">
                  <c:v>0.56899999999999995</c:v>
                </c:pt>
                <c:pt idx="3">
                  <c:v>0.29800000000000015</c:v>
                </c:pt>
                <c:pt idx="4">
                  <c:v>5.0000000000000018E-3</c:v>
                </c:pt>
              </c:numCache>
            </c:numRef>
          </c:val>
        </c:ser>
        <c:gapWidth val="80"/>
        <c:overlap val="25"/>
        <c:axId val="65144704"/>
        <c:axId val="65146240"/>
      </c:barChart>
      <c:catAx>
        <c:axId val="651447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65146240"/>
        <c:crosses val="autoZero"/>
        <c:auto val="1"/>
        <c:lblAlgn val="ctr"/>
        <c:lblOffset val="100"/>
      </c:catAx>
      <c:valAx>
        <c:axId val="651462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one"/>
        <c:crossAx val="65144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rgbClr val="5B9BD5">
                <a:alpha val="70000"/>
              </a:srgb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'Question 8'!$A$12:$A$15</c:f>
              <c:strCache>
                <c:ptCount val="4"/>
                <c:pt idx="0">
                  <c:v>Consultórios médicos</c:v>
                </c:pt>
                <c:pt idx="1">
                  <c:v>Hospitais/Clínicas</c:v>
                </c:pt>
                <c:pt idx="2">
                  <c:v>Laboratórios</c:v>
                </c:pt>
                <c:pt idx="3">
                  <c:v>Não soube</c:v>
                </c:pt>
              </c:strCache>
            </c:strRef>
          </c:cat>
          <c:val>
            <c:numRef>
              <c:f>'Question 8'!$B$12:$B$15</c:f>
              <c:numCache>
                <c:formatCode>0.0%</c:formatCode>
                <c:ptCount val="4"/>
                <c:pt idx="0">
                  <c:v>0.72400000000000031</c:v>
                </c:pt>
                <c:pt idx="1">
                  <c:v>0.58599999999999997</c:v>
                </c:pt>
                <c:pt idx="2">
                  <c:v>0.10300000000000002</c:v>
                </c:pt>
                <c:pt idx="3">
                  <c:v>3.4000000000000002E-2</c:v>
                </c:pt>
              </c:numCache>
            </c:numRef>
          </c:val>
        </c:ser>
        <c:gapWidth val="80"/>
        <c:overlap val="25"/>
        <c:axId val="65200512"/>
        <c:axId val="65202048"/>
      </c:barChart>
      <c:catAx>
        <c:axId val="652005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65202048"/>
        <c:crosses val="autoZero"/>
        <c:auto val="1"/>
        <c:lblAlgn val="ctr"/>
        <c:lblOffset val="100"/>
      </c:catAx>
      <c:valAx>
        <c:axId val="652020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one"/>
        <c:crossAx val="6520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rgbClr val="5B9BD5">
                <a:alpha val="70000"/>
              </a:srgb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'Question 9'!$G$1:$G$6</c:f>
              <c:strCache>
                <c:ptCount val="6"/>
                <c:pt idx="0">
                  <c:v>A variedade de opções</c:v>
                </c:pt>
                <c:pt idx="1">
                  <c:v>A disponibilidade de agenda para marcação</c:v>
                </c:pt>
                <c:pt idx="2">
                  <c:v>A localização das opções disponibilizadas</c:v>
                </c:pt>
                <c:pt idx="3">
                  <c:v>A qualidade do atendimento</c:v>
                </c:pt>
                <c:pt idx="4">
                  <c:v>O acesso aos telefones e endereços para conseguir marcação</c:v>
                </c:pt>
                <c:pt idx="5">
                  <c:v>Não soube</c:v>
                </c:pt>
              </c:strCache>
            </c:strRef>
          </c:cat>
          <c:val>
            <c:numRef>
              <c:f>'Question 9'!$I$1:$I$6</c:f>
              <c:numCache>
                <c:formatCode>0.0%</c:formatCode>
                <c:ptCount val="6"/>
                <c:pt idx="0">
                  <c:v>0.96551724137931039</c:v>
                </c:pt>
                <c:pt idx="1">
                  <c:v>0.37931034482758635</c:v>
                </c:pt>
                <c:pt idx="2">
                  <c:v>0.2758620689655174</c:v>
                </c:pt>
                <c:pt idx="3">
                  <c:v>0.17241379310344837</c:v>
                </c:pt>
                <c:pt idx="4">
                  <c:v>0.10344827586206895</c:v>
                </c:pt>
                <c:pt idx="5">
                  <c:v>3.4482758620689655E-2</c:v>
                </c:pt>
              </c:numCache>
            </c:numRef>
          </c:val>
        </c:ser>
        <c:gapWidth val="80"/>
        <c:overlap val="25"/>
        <c:axId val="65255296"/>
        <c:axId val="65256832"/>
      </c:barChart>
      <c:catAx>
        <c:axId val="652552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65256832"/>
        <c:crosses val="autoZero"/>
        <c:auto val="1"/>
        <c:lblAlgn val="ctr"/>
        <c:lblOffset val="100"/>
      </c:catAx>
      <c:valAx>
        <c:axId val="652568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one"/>
        <c:crossAx val="65255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10'!$C$11:$C$21</c:f>
              <c:strCache>
                <c:ptCount val="11"/>
                <c:pt idx="0">
                  <c:v>1 - Não recomendo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10 - Recomendo muito</c:v>
                </c:pt>
                <c:pt idx="10">
                  <c:v>Não soube</c:v>
                </c:pt>
              </c:strCache>
            </c:strRef>
          </c:cat>
          <c:val>
            <c:numRef>
              <c:f>'Question 10'!$E$11:$E$21</c:f>
              <c:numCache>
                <c:formatCode>0.0%</c:formatCode>
                <c:ptCount val="11"/>
                <c:pt idx="0">
                  <c:v>4.1666666666666664E-2</c:v>
                </c:pt>
                <c:pt idx="1">
                  <c:v>8.3333333333333367E-3</c:v>
                </c:pt>
                <c:pt idx="2">
                  <c:v>8.3333333333333367E-3</c:v>
                </c:pt>
                <c:pt idx="3">
                  <c:v>2.0833333333333343E-2</c:v>
                </c:pt>
                <c:pt idx="4">
                  <c:v>4.5833333333333365E-2</c:v>
                </c:pt>
                <c:pt idx="5">
                  <c:v>5.4166666666666696E-2</c:v>
                </c:pt>
                <c:pt idx="6">
                  <c:v>0.1166666666666667</c:v>
                </c:pt>
                <c:pt idx="7">
                  <c:v>0.23333333333333339</c:v>
                </c:pt>
                <c:pt idx="8">
                  <c:v>0.2</c:v>
                </c:pt>
                <c:pt idx="9">
                  <c:v>0.25833333333333325</c:v>
                </c:pt>
                <c:pt idx="10">
                  <c:v>1.2500000000000001E-2</c:v>
                </c:pt>
              </c:numCache>
            </c:numRef>
          </c:val>
        </c:ser>
        <c:gapWidth val="100"/>
        <c:overlap val="-24"/>
        <c:axId val="74291072"/>
        <c:axId val="74292608"/>
      </c:barChart>
      <c:catAx>
        <c:axId val="742910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74292608"/>
        <c:crosses val="autoZero"/>
        <c:auto val="1"/>
        <c:lblAlgn val="ctr"/>
        <c:lblOffset val="100"/>
      </c:catAx>
      <c:valAx>
        <c:axId val="742926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one"/>
        <c:crossAx val="74291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0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08320-EA81-485C-8B28-FB8135880C77}" type="datetimeFigureOut">
              <a:rPr lang="pt-BR" smtClean="0"/>
              <a:pPr/>
              <a:t>07/12/2016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DF62C-BD12-472A-A959-442DAE3FBB6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1808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56856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323128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49482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56241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46161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60345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47998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30728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80894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28403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0" y="0"/>
            <a:ext cx="12192000" cy="2146300"/>
            <a:chOff x="0" y="0"/>
            <a:chExt cx="7680" cy="1352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7680" cy="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0" y="0"/>
              <a:ext cx="7680" cy="1176"/>
            </a:xfrm>
            <a:custGeom>
              <a:avLst/>
              <a:gdLst>
                <a:gd name="T0" fmla="*/ 7680 w 7680"/>
                <a:gd name="T1" fmla="*/ 0 h 1176"/>
                <a:gd name="T2" fmla="*/ 0 w 7680"/>
                <a:gd name="T3" fmla="*/ 0 h 1176"/>
                <a:gd name="T4" fmla="*/ 0 w 7680"/>
                <a:gd name="T5" fmla="*/ 926 h 1176"/>
                <a:gd name="T6" fmla="*/ 770 w 7680"/>
                <a:gd name="T7" fmla="*/ 924 h 1176"/>
                <a:gd name="T8" fmla="*/ 876 w 7680"/>
                <a:gd name="T9" fmla="*/ 812 h 1176"/>
                <a:gd name="T10" fmla="*/ 936 w 7680"/>
                <a:gd name="T11" fmla="*/ 960 h 1176"/>
                <a:gd name="T12" fmla="*/ 1044 w 7680"/>
                <a:gd name="T13" fmla="*/ 428 h 1176"/>
                <a:gd name="T14" fmla="*/ 1134 w 7680"/>
                <a:gd name="T15" fmla="*/ 1176 h 1176"/>
                <a:gd name="T16" fmla="*/ 1200 w 7680"/>
                <a:gd name="T17" fmla="*/ 890 h 1176"/>
                <a:gd name="T18" fmla="*/ 1258 w 7680"/>
                <a:gd name="T19" fmla="*/ 950 h 1176"/>
                <a:gd name="T20" fmla="*/ 1328 w 7680"/>
                <a:gd name="T21" fmla="*/ 728 h 1176"/>
                <a:gd name="T22" fmla="*/ 1416 w 7680"/>
                <a:gd name="T23" fmla="*/ 1012 h 1176"/>
                <a:gd name="T24" fmla="*/ 1486 w 7680"/>
                <a:gd name="T25" fmla="*/ 880 h 1176"/>
                <a:gd name="T26" fmla="*/ 1524 w 7680"/>
                <a:gd name="T27" fmla="*/ 976 h 1176"/>
                <a:gd name="T28" fmla="*/ 1586 w 7680"/>
                <a:gd name="T29" fmla="*/ 924 h 1176"/>
                <a:gd name="T30" fmla="*/ 7680 w 7680"/>
                <a:gd name="T31" fmla="*/ 926 h 1176"/>
                <a:gd name="T32" fmla="*/ 7680 w 7680"/>
                <a:gd name="T33" fmla="*/ 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80" h="1176">
                  <a:moveTo>
                    <a:pt x="7680" y="0"/>
                  </a:moveTo>
                  <a:lnTo>
                    <a:pt x="0" y="0"/>
                  </a:lnTo>
                  <a:lnTo>
                    <a:pt x="0" y="926"/>
                  </a:lnTo>
                  <a:lnTo>
                    <a:pt x="770" y="924"/>
                  </a:lnTo>
                  <a:lnTo>
                    <a:pt x="876" y="812"/>
                  </a:lnTo>
                  <a:lnTo>
                    <a:pt x="936" y="960"/>
                  </a:lnTo>
                  <a:lnTo>
                    <a:pt x="1044" y="428"/>
                  </a:lnTo>
                  <a:lnTo>
                    <a:pt x="1134" y="1176"/>
                  </a:lnTo>
                  <a:lnTo>
                    <a:pt x="1200" y="890"/>
                  </a:lnTo>
                  <a:lnTo>
                    <a:pt x="1258" y="950"/>
                  </a:lnTo>
                  <a:lnTo>
                    <a:pt x="1328" y="728"/>
                  </a:lnTo>
                  <a:lnTo>
                    <a:pt x="1416" y="1012"/>
                  </a:lnTo>
                  <a:lnTo>
                    <a:pt x="1486" y="880"/>
                  </a:lnTo>
                  <a:lnTo>
                    <a:pt x="1524" y="976"/>
                  </a:lnTo>
                  <a:lnTo>
                    <a:pt x="1586" y="924"/>
                  </a:lnTo>
                  <a:lnTo>
                    <a:pt x="7680" y="926"/>
                  </a:lnTo>
                  <a:lnTo>
                    <a:pt x="7680" y="0"/>
                  </a:lnTo>
                  <a:close/>
                </a:path>
              </a:pathLst>
            </a:custGeom>
            <a:solidFill>
              <a:srgbClr val="3B485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672" y="566"/>
              <a:ext cx="92" cy="126"/>
            </a:xfrm>
            <a:custGeom>
              <a:avLst/>
              <a:gdLst>
                <a:gd name="T0" fmla="*/ 46 w 92"/>
                <a:gd name="T1" fmla="*/ 18 h 126"/>
                <a:gd name="T2" fmla="*/ 30 w 92"/>
                <a:gd name="T3" fmla="*/ 24 h 126"/>
                <a:gd name="T4" fmla="*/ 26 w 92"/>
                <a:gd name="T5" fmla="*/ 32 h 126"/>
                <a:gd name="T6" fmla="*/ 28 w 92"/>
                <a:gd name="T7" fmla="*/ 38 h 126"/>
                <a:gd name="T8" fmla="*/ 36 w 92"/>
                <a:gd name="T9" fmla="*/ 46 h 126"/>
                <a:gd name="T10" fmla="*/ 72 w 92"/>
                <a:gd name="T11" fmla="*/ 58 h 126"/>
                <a:gd name="T12" fmla="*/ 86 w 92"/>
                <a:gd name="T13" fmla="*/ 70 h 126"/>
                <a:gd name="T14" fmla="*/ 92 w 92"/>
                <a:gd name="T15" fmla="*/ 84 h 126"/>
                <a:gd name="T16" fmla="*/ 92 w 92"/>
                <a:gd name="T17" fmla="*/ 90 h 126"/>
                <a:gd name="T18" fmla="*/ 90 w 92"/>
                <a:gd name="T19" fmla="*/ 106 h 126"/>
                <a:gd name="T20" fmla="*/ 80 w 92"/>
                <a:gd name="T21" fmla="*/ 118 h 126"/>
                <a:gd name="T22" fmla="*/ 66 w 92"/>
                <a:gd name="T23" fmla="*/ 124 h 126"/>
                <a:gd name="T24" fmla="*/ 46 w 92"/>
                <a:gd name="T25" fmla="*/ 126 h 126"/>
                <a:gd name="T26" fmla="*/ 32 w 92"/>
                <a:gd name="T27" fmla="*/ 124 h 126"/>
                <a:gd name="T28" fmla="*/ 8 w 92"/>
                <a:gd name="T29" fmla="*/ 112 h 126"/>
                <a:gd name="T30" fmla="*/ 2 w 92"/>
                <a:gd name="T31" fmla="*/ 104 h 126"/>
                <a:gd name="T32" fmla="*/ 0 w 92"/>
                <a:gd name="T33" fmla="*/ 100 h 126"/>
                <a:gd name="T34" fmla="*/ 2 w 92"/>
                <a:gd name="T35" fmla="*/ 92 h 126"/>
                <a:gd name="T36" fmla="*/ 10 w 92"/>
                <a:gd name="T37" fmla="*/ 90 h 126"/>
                <a:gd name="T38" fmla="*/ 14 w 92"/>
                <a:gd name="T39" fmla="*/ 92 h 126"/>
                <a:gd name="T40" fmla="*/ 18 w 92"/>
                <a:gd name="T41" fmla="*/ 94 h 126"/>
                <a:gd name="T42" fmla="*/ 30 w 92"/>
                <a:gd name="T43" fmla="*/ 104 h 126"/>
                <a:gd name="T44" fmla="*/ 46 w 92"/>
                <a:gd name="T45" fmla="*/ 108 h 126"/>
                <a:gd name="T46" fmla="*/ 58 w 92"/>
                <a:gd name="T47" fmla="*/ 106 h 126"/>
                <a:gd name="T48" fmla="*/ 70 w 92"/>
                <a:gd name="T49" fmla="*/ 98 h 126"/>
                <a:gd name="T50" fmla="*/ 72 w 92"/>
                <a:gd name="T51" fmla="*/ 90 h 126"/>
                <a:gd name="T52" fmla="*/ 68 w 92"/>
                <a:gd name="T53" fmla="*/ 82 h 126"/>
                <a:gd name="T54" fmla="*/ 50 w 92"/>
                <a:gd name="T55" fmla="*/ 72 h 126"/>
                <a:gd name="T56" fmla="*/ 26 w 92"/>
                <a:gd name="T57" fmla="*/ 64 h 126"/>
                <a:gd name="T58" fmla="*/ 12 w 92"/>
                <a:gd name="T59" fmla="*/ 52 h 126"/>
                <a:gd name="T60" fmla="*/ 6 w 92"/>
                <a:gd name="T61" fmla="*/ 40 h 126"/>
                <a:gd name="T62" fmla="*/ 6 w 92"/>
                <a:gd name="T63" fmla="*/ 32 h 126"/>
                <a:gd name="T64" fmla="*/ 8 w 92"/>
                <a:gd name="T65" fmla="*/ 20 h 126"/>
                <a:gd name="T66" fmla="*/ 16 w 92"/>
                <a:gd name="T67" fmla="*/ 10 h 126"/>
                <a:gd name="T68" fmla="*/ 28 w 92"/>
                <a:gd name="T69" fmla="*/ 2 h 126"/>
                <a:gd name="T70" fmla="*/ 46 w 92"/>
                <a:gd name="T71" fmla="*/ 0 h 126"/>
                <a:gd name="T72" fmla="*/ 60 w 92"/>
                <a:gd name="T73" fmla="*/ 2 h 126"/>
                <a:gd name="T74" fmla="*/ 82 w 92"/>
                <a:gd name="T75" fmla="*/ 10 h 126"/>
                <a:gd name="T76" fmla="*/ 88 w 92"/>
                <a:gd name="T77" fmla="*/ 16 h 126"/>
                <a:gd name="T78" fmla="*/ 90 w 92"/>
                <a:gd name="T79" fmla="*/ 22 h 126"/>
                <a:gd name="T80" fmla="*/ 86 w 92"/>
                <a:gd name="T81" fmla="*/ 30 h 126"/>
                <a:gd name="T82" fmla="*/ 80 w 92"/>
                <a:gd name="T83" fmla="*/ 32 h 126"/>
                <a:gd name="T84" fmla="*/ 76 w 92"/>
                <a:gd name="T85" fmla="*/ 32 h 126"/>
                <a:gd name="T86" fmla="*/ 72 w 92"/>
                <a:gd name="T87" fmla="*/ 28 h 126"/>
                <a:gd name="T88" fmla="*/ 62 w 92"/>
                <a:gd name="T89" fmla="*/ 22 h 126"/>
                <a:gd name="T90" fmla="*/ 46 w 92"/>
                <a:gd name="T91" fmla="*/ 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2" h="126">
                  <a:moveTo>
                    <a:pt x="46" y="18"/>
                  </a:moveTo>
                  <a:lnTo>
                    <a:pt x="46" y="18"/>
                  </a:lnTo>
                  <a:lnTo>
                    <a:pt x="38" y="20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6" y="46"/>
                  </a:lnTo>
                  <a:lnTo>
                    <a:pt x="60" y="54"/>
                  </a:lnTo>
                  <a:lnTo>
                    <a:pt x="72" y="58"/>
                  </a:lnTo>
                  <a:lnTo>
                    <a:pt x="82" y="66"/>
                  </a:lnTo>
                  <a:lnTo>
                    <a:pt x="86" y="70"/>
                  </a:lnTo>
                  <a:lnTo>
                    <a:pt x="90" y="76"/>
                  </a:lnTo>
                  <a:lnTo>
                    <a:pt x="92" y="84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2" y="98"/>
                  </a:lnTo>
                  <a:lnTo>
                    <a:pt x="90" y="106"/>
                  </a:lnTo>
                  <a:lnTo>
                    <a:pt x="86" y="112"/>
                  </a:lnTo>
                  <a:lnTo>
                    <a:pt x="80" y="118"/>
                  </a:lnTo>
                  <a:lnTo>
                    <a:pt x="74" y="122"/>
                  </a:lnTo>
                  <a:lnTo>
                    <a:pt x="66" y="124"/>
                  </a:lnTo>
                  <a:lnTo>
                    <a:pt x="58" y="126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32" y="124"/>
                  </a:lnTo>
                  <a:lnTo>
                    <a:pt x="18" y="120"/>
                  </a:lnTo>
                  <a:lnTo>
                    <a:pt x="8" y="112"/>
                  </a:lnTo>
                  <a:lnTo>
                    <a:pt x="2" y="104"/>
                  </a:lnTo>
                  <a:lnTo>
                    <a:pt x="2" y="104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2" y="92"/>
                  </a:lnTo>
                  <a:lnTo>
                    <a:pt x="6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4" y="92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24" y="100"/>
                  </a:lnTo>
                  <a:lnTo>
                    <a:pt x="30" y="104"/>
                  </a:lnTo>
                  <a:lnTo>
                    <a:pt x="38" y="106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58" y="106"/>
                  </a:lnTo>
                  <a:lnTo>
                    <a:pt x="66" y="104"/>
                  </a:lnTo>
                  <a:lnTo>
                    <a:pt x="70" y="98"/>
                  </a:lnTo>
                  <a:lnTo>
                    <a:pt x="72" y="90"/>
                  </a:lnTo>
                  <a:lnTo>
                    <a:pt x="72" y="90"/>
                  </a:lnTo>
                  <a:lnTo>
                    <a:pt x="70" y="86"/>
                  </a:lnTo>
                  <a:lnTo>
                    <a:pt x="68" y="82"/>
                  </a:lnTo>
                  <a:lnTo>
                    <a:pt x="62" y="76"/>
                  </a:lnTo>
                  <a:lnTo>
                    <a:pt x="50" y="72"/>
                  </a:lnTo>
                  <a:lnTo>
                    <a:pt x="38" y="68"/>
                  </a:lnTo>
                  <a:lnTo>
                    <a:pt x="26" y="64"/>
                  </a:lnTo>
                  <a:lnTo>
                    <a:pt x="16" y="56"/>
                  </a:lnTo>
                  <a:lnTo>
                    <a:pt x="12" y="52"/>
                  </a:lnTo>
                  <a:lnTo>
                    <a:pt x="8" y="46"/>
                  </a:lnTo>
                  <a:lnTo>
                    <a:pt x="6" y="40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26"/>
                  </a:lnTo>
                  <a:lnTo>
                    <a:pt x="8" y="20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60" y="2"/>
                  </a:lnTo>
                  <a:lnTo>
                    <a:pt x="72" y="4"/>
                  </a:lnTo>
                  <a:lnTo>
                    <a:pt x="82" y="10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0" y="26"/>
                  </a:lnTo>
                  <a:lnTo>
                    <a:pt x="86" y="30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76" y="32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68" y="24"/>
                  </a:lnTo>
                  <a:lnTo>
                    <a:pt x="62" y="22"/>
                  </a:lnTo>
                  <a:lnTo>
                    <a:pt x="54" y="20"/>
                  </a:lnTo>
                  <a:lnTo>
                    <a:pt x="46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384" y="346"/>
              <a:ext cx="128" cy="166"/>
            </a:xfrm>
            <a:custGeom>
              <a:avLst/>
              <a:gdLst>
                <a:gd name="T0" fmla="*/ 0 w 128"/>
                <a:gd name="T1" fmla="*/ 102 h 166"/>
                <a:gd name="T2" fmla="*/ 0 w 128"/>
                <a:gd name="T3" fmla="*/ 102 h 166"/>
                <a:gd name="T4" fmla="*/ 2 w 128"/>
                <a:gd name="T5" fmla="*/ 92 h 166"/>
                <a:gd name="T6" fmla="*/ 4 w 128"/>
                <a:gd name="T7" fmla="*/ 82 h 166"/>
                <a:gd name="T8" fmla="*/ 8 w 128"/>
                <a:gd name="T9" fmla="*/ 74 h 166"/>
                <a:gd name="T10" fmla="*/ 12 w 128"/>
                <a:gd name="T11" fmla="*/ 66 h 166"/>
                <a:gd name="T12" fmla="*/ 18 w 128"/>
                <a:gd name="T13" fmla="*/ 58 h 166"/>
                <a:gd name="T14" fmla="*/ 26 w 128"/>
                <a:gd name="T15" fmla="*/ 52 h 166"/>
                <a:gd name="T16" fmla="*/ 34 w 128"/>
                <a:gd name="T17" fmla="*/ 46 h 166"/>
                <a:gd name="T18" fmla="*/ 42 w 128"/>
                <a:gd name="T19" fmla="*/ 42 h 166"/>
                <a:gd name="T20" fmla="*/ 64 w 128"/>
                <a:gd name="T21" fmla="*/ 0 h 166"/>
                <a:gd name="T22" fmla="*/ 86 w 128"/>
                <a:gd name="T23" fmla="*/ 42 h 166"/>
                <a:gd name="T24" fmla="*/ 86 w 128"/>
                <a:gd name="T25" fmla="*/ 42 h 166"/>
                <a:gd name="T26" fmla="*/ 94 w 128"/>
                <a:gd name="T27" fmla="*/ 46 h 166"/>
                <a:gd name="T28" fmla="*/ 102 w 128"/>
                <a:gd name="T29" fmla="*/ 52 h 166"/>
                <a:gd name="T30" fmla="*/ 110 w 128"/>
                <a:gd name="T31" fmla="*/ 58 h 166"/>
                <a:gd name="T32" fmla="*/ 116 w 128"/>
                <a:gd name="T33" fmla="*/ 66 h 166"/>
                <a:gd name="T34" fmla="*/ 120 w 128"/>
                <a:gd name="T35" fmla="*/ 74 h 166"/>
                <a:gd name="T36" fmla="*/ 124 w 128"/>
                <a:gd name="T37" fmla="*/ 82 h 166"/>
                <a:gd name="T38" fmla="*/ 126 w 128"/>
                <a:gd name="T39" fmla="*/ 92 h 166"/>
                <a:gd name="T40" fmla="*/ 128 w 128"/>
                <a:gd name="T41" fmla="*/ 102 h 166"/>
                <a:gd name="T42" fmla="*/ 128 w 128"/>
                <a:gd name="T43" fmla="*/ 102 h 166"/>
                <a:gd name="T44" fmla="*/ 126 w 128"/>
                <a:gd name="T45" fmla="*/ 114 h 166"/>
                <a:gd name="T46" fmla="*/ 122 w 128"/>
                <a:gd name="T47" fmla="*/ 126 h 166"/>
                <a:gd name="T48" fmla="*/ 116 w 128"/>
                <a:gd name="T49" fmla="*/ 138 h 166"/>
                <a:gd name="T50" fmla="*/ 108 w 128"/>
                <a:gd name="T51" fmla="*/ 146 h 166"/>
                <a:gd name="T52" fmla="*/ 100 w 128"/>
                <a:gd name="T53" fmla="*/ 154 h 166"/>
                <a:gd name="T54" fmla="*/ 88 w 128"/>
                <a:gd name="T55" fmla="*/ 160 h 166"/>
                <a:gd name="T56" fmla="*/ 76 w 128"/>
                <a:gd name="T57" fmla="*/ 164 h 166"/>
                <a:gd name="T58" fmla="*/ 64 w 128"/>
                <a:gd name="T59" fmla="*/ 166 h 166"/>
                <a:gd name="T60" fmla="*/ 64 w 128"/>
                <a:gd name="T61" fmla="*/ 166 h 166"/>
                <a:gd name="T62" fmla="*/ 52 w 128"/>
                <a:gd name="T63" fmla="*/ 164 h 166"/>
                <a:gd name="T64" fmla="*/ 40 w 128"/>
                <a:gd name="T65" fmla="*/ 160 h 166"/>
                <a:gd name="T66" fmla="*/ 28 w 128"/>
                <a:gd name="T67" fmla="*/ 154 h 166"/>
                <a:gd name="T68" fmla="*/ 20 w 128"/>
                <a:gd name="T69" fmla="*/ 146 h 166"/>
                <a:gd name="T70" fmla="*/ 12 w 128"/>
                <a:gd name="T71" fmla="*/ 138 h 166"/>
                <a:gd name="T72" fmla="*/ 6 w 128"/>
                <a:gd name="T73" fmla="*/ 126 h 166"/>
                <a:gd name="T74" fmla="*/ 2 w 128"/>
                <a:gd name="T75" fmla="*/ 114 h 166"/>
                <a:gd name="T76" fmla="*/ 0 w 128"/>
                <a:gd name="T77" fmla="*/ 10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66">
                  <a:moveTo>
                    <a:pt x="0" y="102"/>
                  </a:moveTo>
                  <a:lnTo>
                    <a:pt x="0" y="102"/>
                  </a:lnTo>
                  <a:lnTo>
                    <a:pt x="2" y="92"/>
                  </a:lnTo>
                  <a:lnTo>
                    <a:pt x="4" y="82"/>
                  </a:lnTo>
                  <a:lnTo>
                    <a:pt x="8" y="74"/>
                  </a:lnTo>
                  <a:lnTo>
                    <a:pt x="12" y="66"/>
                  </a:lnTo>
                  <a:lnTo>
                    <a:pt x="18" y="58"/>
                  </a:lnTo>
                  <a:lnTo>
                    <a:pt x="26" y="52"/>
                  </a:lnTo>
                  <a:lnTo>
                    <a:pt x="34" y="46"/>
                  </a:lnTo>
                  <a:lnTo>
                    <a:pt x="42" y="42"/>
                  </a:lnTo>
                  <a:lnTo>
                    <a:pt x="64" y="0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94" y="46"/>
                  </a:lnTo>
                  <a:lnTo>
                    <a:pt x="102" y="52"/>
                  </a:lnTo>
                  <a:lnTo>
                    <a:pt x="110" y="58"/>
                  </a:lnTo>
                  <a:lnTo>
                    <a:pt x="116" y="66"/>
                  </a:lnTo>
                  <a:lnTo>
                    <a:pt x="120" y="74"/>
                  </a:lnTo>
                  <a:lnTo>
                    <a:pt x="124" y="82"/>
                  </a:lnTo>
                  <a:lnTo>
                    <a:pt x="126" y="92"/>
                  </a:lnTo>
                  <a:lnTo>
                    <a:pt x="128" y="102"/>
                  </a:lnTo>
                  <a:lnTo>
                    <a:pt x="128" y="102"/>
                  </a:lnTo>
                  <a:lnTo>
                    <a:pt x="126" y="114"/>
                  </a:lnTo>
                  <a:lnTo>
                    <a:pt x="122" y="126"/>
                  </a:lnTo>
                  <a:lnTo>
                    <a:pt x="116" y="138"/>
                  </a:lnTo>
                  <a:lnTo>
                    <a:pt x="108" y="146"/>
                  </a:lnTo>
                  <a:lnTo>
                    <a:pt x="100" y="154"/>
                  </a:lnTo>
                  <a:lnTo>
                    <a:pt x="88" y="160"/>
                  </a:lnTo>
                  <a:lnTo>
                    <a:pt x="76" y="164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52" y="164"/>
                  </a:lnTo>
                  <a:lnTo>
                    <a:pt x="40" y="160"/>
                  </a:lnTo>
                  <a:lnTo>
                    <a:pt x="28" y="154"/>
                  </a:lnTo>
                  <a:lnTo>
                    <a:pt x="20" y="146"/>
                  </a:lnTo>
                  <a:lnTo>
                    <a:pt x="12" y="138"/>
                  </a:lnTo>
                  <a:lnTo>
                    <a:pt x="6" y="126"/>
                  </a:lnTo>
                  <a:lnTo>
                    <a:pt x="2" y="114"/>
                  </a:lnTo>
                  <a:lnTo>
                    <a:pt x="0" y="1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384" y="146"/>
              <a:ext cx="128" cy="166"/>
            </a:xfrm>
            <a:custGeom>
              <a:avLst/>
              <a:gdLst>
                <a:gd name="T0" fmla="*/ 128 w 128"/>
                <a:gd name="T1" fmla="*/ 64 h 166"/>
                <a:gd name="T2" fmla="*/ 128 w 128"/>
                <a:gd name="T3" fmla="*/ 64 h 166"/>
                <a:gd name="T4" fmla="*/ 126 w 128"/>
                <a:gd name="T5" fmla="*/ 74 h 166"/>
                <a:gd name="T6" fmla="*/ 124 w 128"/>
                <a:gd name="T7" fmla="*/ 84 h 166"/>
                <a:gd name="T8" fmla="*/ 120 w 128"/>
                <a:gd name="T9" fmla="*/ 92 h 166"/>
                <a:gd name="T10" fmla="*/ 116 w 128"/>
                <a:gd name="T11" fmla="*/ 100 h 166"/>
                <a:gd name="T12" fmla="*/ 110 w 128"/>
                <a:gd name="T13" fmla="*/ 108 h 166"/>
                <a:gd name="T14" fmla="*/ 102 w 128"/>
                <a:gd name="T15" fmla="*/ 114 h 166"/>
                <a:gd name="T16" fmla="*/ 94 w 128"/>
                <a:gd name="T17" fmla="*/ 120 h 166"/>
                <a:gd name="T18" fmla="*/ 86 w 128"/>
                <a:gd name="T19" fmla="*/ 124 h 166"/>
                <a:gd name="T20" fmla="*/ 64 w 128"/>
                <a:gd name="T21" fmla="*/ 166 h 166"/>
                <a:gd name="T22" fmla="*/ 42 w 128"/>
                <a:gd name="T23" fmla="*/ 124 h 166"/>
                <a:gd name="T24" fmla="*/ 42 w 128"/>
                <a:gd name="T25" fmla="*/ 124 h 166"/>
                <a:gd name="T26" fmla="*/ 34 w 128"/>
                <a:gd name="T27" fmla="*/ 120 h 166"/>
                <a:gd name="T28" fmla="*/ 26 w 128"/>
                <a:gd name="T29" fmla="*/ 114 h 166"/>
                <a:gd name="T30" fmla="*/ 18 w 128"/>
                <a:gd name="T31" fmla="*/ 108 h 166"/>
                <a:gd name="T32" fmla="*/ 12 w 128"/>
                <a:gd name="T33" fmla="*/ 100 h 166"/>
                <a:gd name="T34" fmla="*/ 8 w 128"/>
                <a:gd name="T35" fmla="*/ 92 h 166"/>
                <a:gd name="T36" fmla="*/ 4 w 128"/>
                <a:gd name="T37" fmla="*/ 84 h 166"/>
                <a:gd name="T38" fmla="*/ 2 w 128"/>
                <a:gd name="T39" fmla="*/ 74 h 166"/>
                <a:gd name="T40" fmla="*/ 0 w 128"/>
                <a:gd name="T41" fmla="*/ 64 h 166"/>
                <a:gd name="T42" fmla="*/ 0 w 128"/>
                <a:gd name="T43" fmla="*/ 64 h 166"/>
                <a:gd name="T44" fmla="*/ 2 w 128"/>
                <a:gd name="T45" fmla="*/ 50 h 166"/>
                <a:gd name="T46" fmla="*/ 6 w 128"/>
                <a:gd name="T47" fmla="*/ 38 h 166"/>
                <a:gd name="T48" fmla="*/ 12 w 128"/>
                <a:gd name="T49" fmla="*/ 28 h 166"/>
                <a:gd name="T50" fmla="*/ 20 w 128"/>
                <a:gd name="T51" fmla="*/ 18 h 166"/>
                <a:gd name="T52" fmla="*/ 28 w 128"/>
                <a:gd name="T53" fmla="*/ 10 h 166"/>
                <a:gd name="T54" fmla="*/ 40 w 128"/>
                <a:gd name="T55" fmla="*/ 6 h 166"/>
                <a:gd name="T56" fmla="*/ 52 w 128"/>
                <a:gd name="T57" fmla="*/ 2 h 166"/>
                <a:gd name="T58" fmla="*/ 64 w 128"/>
                <a:gd name="T59" fmla="*/ 0 h 166"/>
                <a:gd name="T60" fmla="*/ 64 w 128"/>
                <a:gd name="T61" fmla="*/ 0 h 166"/>
                <a:gd name="T62" fmla="*/ 76 w 128"/>
                <a:gd name="T63" fmla="*/ 2 h 166"/>
                <a:gd name="T64" fmla="*/ 88 w 128"/>
                <a:gd name="T65" fmla="*/ 6 h 166"/>
                <a:gd name="T66" fmla="*/ 100 w 128"/>
                <a:gd name="T67" fmla="*/ 10 h 166"/>
                <a:gd name="T68" fmla="*/ 108 w 128"/>
                <a:gd name="T69" fmla="*/ 18 h 166"/>
                <a:gd name="T70" fmla="*/ 116 w 128"/>
                <a:gd name="T71" fmla="*/ 28 h 166"/>
                <a:gd name="T72" fmla="*/ 122 w 128"/>
                <a:gd name="T73" fmla="*/ 38 h 166"/>
                <a:gd name="T74" fmla="*/ 126 w 128"/>
                <a:gd name="T75" fmla="*/ 50 h 166"/>
                <a:gd name="T76" fmla="*/ 128 w 128"/>
                <a:gd name="T77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66">
                  <a:moveTo>
                    <a:pt x="128" y="64"/>
                  </a:moveTo>
                  <a:lnTo>
                    <a:pt x="128" y="64"/>
                  </a:lnTo>
                  <a:lnTo>
                    <a:pt x="126" y="74"/>
                  </a:lnTo>
                  <a:lnTo>
                    <a:pt x="124" y="84"/>
                  </a:lnTo>
                  <a:lnTo>
                    <a:pt x="120" y="92"/>
                  </a:lnTo>
                  <a:lnTo>
                    <a:pt x="116" y="100"/>
                  </a:lnTo>
                  <a:lnTo>
                    <a:pt x="110" y="108"/>
                  </a:lnTo>
                  <a:lnTo>
                    <a:pt x="102" y="114"/>
                  </a:lnTo>
                  <a:lnTo>
                    <a:pt x="94" y="120"/>
                  </a:lnTo>
                  <a:lnTo>
                    <a:pt x="86" y="124"/>
                  </a:lnTo>
                  <a:lnTo>
                    <a:pt x="64" y="166"/>
                  </a:lnTo>
                  <a:lnTo>
                    <a:pt x="42" y="124"/>
                  </a:lnTo>
                  <a:lnTo>
                    <a:pt x="42" y="124"/>
                  </a:lnTo>
                  <a:lnTo>
                    <a:pt x="34" y="120"/>
                  </a:lnTo>
                  <a:lnTo>
                    <a:pt x="26" y="114"/>
                  </a:lnTo>
                  <a:lnTo>
                    <a:pt x="18" y="108"/>
                  </a:lnTo>
                  <a:lnTo>
                    <a:pt x="12" y="100"/>
                  </a:lnTo>
                  <a:lnTo>
                    <a:pt x="8" y="92"/>
                  </a:lnTo>
                  <a:lnTo>
                    <a:pt x="4" y="84"/>
                  </a:lnTo>
                  <a:lnTo>
                    <a:pt x="2" y="7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100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0" y="182"/>
              <a:ext cx="7680" cy="1170"/>
            </a:xfrm>
            <a:custGeom>
              <a:avLst/>
              <a:gdLst>
                <a:gd name="T0" fmla="*/ 1572 w 7680"/>
                <a:gd name="T1" fmla="*/ 708 h 1170"/>
                <a:gd name="T2" fmla="*/ 1566 w 7680"/>
                <a:gd name="T3" fmla="*/ 710 h 1170"/>
                <a:gd name="T4" fmla="*/ 1548 w 7680"/>
                <a:gd name="T5" fmla="*/ 720 h 1170"/>
                <a:gd name="T6" fmla="*/ 1508 w 7680"/>
                <a:gd name="T7" fmla="*/ 664 h 1170"/>
                <a:gd name="T8" fmla="*/ 1486 w 7680"/>
                <a:gd name="T9" fmla="*/ 644 h 1170"/>
                <a:gd name="T10" fmla="*/ 1466 w 7680"/>
                <a:gd name="T11" fmla="*/ 644 h 1170"/>
                <a:gd name="T12" fmla="*/ 1444 w 7680"/>
                <a:gd name="T13" fmla="*/ 666 h 1170"/>
                <a:gd name="T14" fmla="*/ 1372 w 7680"/>
                <a:gd name="T15" fmla="*/ 506 h 1170"/>
                <a:gd name="T16" fmla="*/ 1350 w 7680"/>
                <a:gd name="T17" fmla="*/ 484 h 1170"/>
                <a:gd name="T18" fmla="*/ 1328 w 7680"/>
                <a:gd name="T19" fmla="*/ 482 h 1170"/>
                <a:gd name="T20" fmla="*/ 1306 w 7680"/>
                <a:gd name="T21" fmla="*/ 504 h 1170"/>
                <a:gd name="T22" fmla="*/ 1230 w 7680"/>
                <a:gd name="T23" fmla="*/ 668 h 1170"/>
                <a:gd name="T24" fmla="*/ 1204 w 7680"/>
                <a:gd name="T25" fmla="*/ 654 h 1170"/>
                <a:gd name="T26" fmla="*/ 1184 w 7680"/>
                <a:gd name="T27" fmla="*/ 660 h 1170"/>
                <a:gd name="T28" fmla="*/ 1168 w 7680"/>
                <a:gd name="T29" fmla="*/ 684 h 1170"/>
                <a:gd name="T30" fmla="*/ 1084 w 7680"/>
                <a:gd name="T31" fmla="*/ 32 h 1170"/>
                <a:gd name="T32" fmla="*/ 1064 w 7680"/>
                <a:gd name="T33" fmla="*/ 2 h 1170"/>
                <a:gd name="T34" fmla="*/ 1046 w 7680"/>
                <a:gd name="T35" fmla="*/ 0 h 1170"/>
                <a:gd name="T36" fmla="*/ 1020 w 7680"/>
                <a:gd name="T37" fmla="*/ 18 h 1170"/>
                <a:gd name="T38" fmla="*/ 900 w 7680"/>
                <a:gd name="T39" fmla="*/ 598 h 1170"/>
                <a:gd name="T40" fmla="*/ 888 w 7680"/>
                <a:gd name="T41" fmla="*/ 584 h 1170"/>
                <a:gd name="T42" fmla="*/ 872 w 7680"/>
                <a:gd name="T43" fmla="*/ 578 h 1170"/>
                <a:gd name="T44" fmla="*/ 848 w 7680"/>
                <a:gd name="T45" fmla="*/ 584 h 1170"/>
                <a:gd name="T46" fmla="*/ 0 w 7680"/>
                <a:gd name="T47" fmla="*/ 710 h 1170"/>
                <a:gd name="T48" fmla="*/ 0 w 7680"/>
                <a:gd name="T49" fmla="*/ 778 h 1170"/>
                <a:gd name="T50" fmla="*/ 778 w 7680"/>
                <a:gd name="T51" fmla="*/ 776 h 1170"/>
                <a:gd name="T52" fmla="*/ 798 w 7680"/>
                <a:gd name="T53" fmla="*/ 762 h 1170"/>
                <a:gd name="T54" fmla="*/ 912 w 7680"/>
                <a:gd name="T55" fmla="*/ 806 h 1170"/>
                <a:gd name="T56" fmla="*/ 936 w 7680"/>
                <a:gd name="T57" fmla="*/ 826 h 1170"/>
                <a:gd name="T58" fmla="*/ 958 w 7680"/>
                <a:gd name="T59" fmla="*/ 824 h 1170"/>
                <a:gd name="T60" fmla="*/ 976 w 7680"/>
                <a:gd name="T61" fmla="*/ 798 h 1170"/>
                <a:gd name="T62" fmla="*/ 1100 w 7680"/>
                <a:gd name="T63" fmla="*/ 1140 h 1170"/>
                <a:gd name="T64" fmla="*/ 1122 w 7680"/>
                <a:gd name="T65" fmla="*/ 1168 h 1170"/>
                <a:gd name="T66" fmla="*/ 1134 w 7680"/>
                <a:gd name="T67" fmla="*/ 1170 h 1170"/>
                <a:gd name="T68" fmla="*/ 1156 w 7680"/>
                <a:gd name="T69" fmla="*/ 1162 h 1170"/>
                <a:gd name="T70" fmla="*/ 1222 w 7680"/>
                <a:gd name="T71" fmla="*/ 778 h 1170"/>
                <a:gd name="T72" fmla="*/ 1236 w 7680"/>
                <a:gd name="T73" fmla="*/ 794 h 1170"/>
                <a:gd name="T74" fmla="*/ 1264 w 7680"/>
                <a:gd name="T75" fmla="*/ 802 h 1170"/>
                <a:gd name="T76" fmla="*/ 1280 w 7680"/>
                <a:gd name="T77" fmla="*/ 794 h 1170"/>
                <a:gd name="T78" fmla="*/ 1334 w 7680"/>
                <a:gd name="T79" fmla="*/ 640 h 1170"/>
                <a:gd name="T80" fmla="*/ 1392 w 7680"/>
                <a:gd name="T81" fmla="*/ 864 h 1170"/>
                <a:gd name="T82" fmla="*/ 1418 w 7680"/>
                <a:gd name="T83" fmla="*/ 878 h 1170"/>
                <a:gd name="T84" fmla="*/ 1440 w 7680"/>
                <a:gd name="T85" fmla="*/ 872 h 1170"/>
                <a:gd name="T86" fmla="*/ 1480 w 7680"/>
                <a:gd name="T87" fmla="*/ 774 h 1170"/>
                <a:gd name="T88" fmla="*/ 1498 w 7680"/>
                <a:gd name="T89" fmla="*/ 814 h 1170"/>
                <a:gd name="T90" fmla="*/ 1518 w 7680"/>
                <a:gd name="T91" fmla="*/ 828 h 1170"/>
                <a:gd name="T92" fmla="*/ 1536 w 7680"/>
                <a:gd name="T93" fmla="*/ 826 h 1170"/>
                <a:gd name="T94" fmla="*/ 1588 w 7680"/>
                <a:gd name="T95" fmla="*/ 776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680" h="1170">
                  <a:moveTo>
                    <a:pt x="7680" y="710"/>
                  </a:moveTo>
                  <a:lnTo>
                    <a:pt x="1572" y="708"/>
                  </a:lnTo>
                  <a:lnTo>
                    <a:pt x="1572" y="708"/>
                  </a:lnTo>
                  <a:lnTo>
                    <a:pt x="1572" y="708"/>
                  </a:lnTo>
                  <a:lnTo>
                    <a:pt x="1572" y="708"/>
                  </a:lnTo>
                  <a:lnTo>
                    <a:pt x="1566" y="710"/>
                  </a:lnTo>
                  <a:lnTo>
                    <a:pt x="1558" y="712"/>
                  </a:lnTo>
                  <a:lnTo>
                    <a:pt x="1552" y="714"/>
                  </a:lnTo>
                  <a:lnTo>
                    <a:pt x="1548" y="720"/>
                  </a:lnTo>
                  <a:lnTo>
                    <a:pt x="1536" y="732"/>
                  </a:lnTo>
                  <a:lnTo>
                    <a:pt x="1508" y="664"/>
                  </a:lnTo>
                  <a:lnTo>
                    <a:pt x="1508" y="664"/>
                  </a:lnTo>
                  <a:lnTo>
                    <a:pt x="1502" y="654"/>
                  </a:lnTo>
                  <a:lnTo>
                    <a:pt x="1496" y="648"/>
                  </a:lnTo>
                  <a:lnTo>
                    <a:pt x="1486" y="644"/>
                  </a:lnTo>
                  <a:lnTo>
                    <a:pt x="1476" y="642"/>
                  </a:lnTo>
                  <a:lnTo>
                    <a:pt x="1476" y="642"/>
                  </a:lnTo>
                  <a:lnTo>
                    <a:pt x="1466" y="644"/>
                  </a:lnTo>
                  <a:lnTo>
                    <a:pt x="1456" y="648"/>
                  </a:lnTo>
                  <a:lnTo>
                    <a:pt x="1450" y="656"/>
                  </a:lnTo>
                  <a:lnTo>
                    <a:pt x="1444" y="666"/>
                  </a:lnTo>
                  <a:lnTo>
                    <a:pt x="1424" y="724"/>
                  </a:lnTo>
                  <a:lnTo>
                    <a:pt x="1372" y="506"/>
                  </a:lnTo>
                  <a:lnTo>
                    <a:pt x="1372" y="506"/>
                  </a:lnTo>
                  <a:lnTo>
                    <a:pt x="1366" y="496"/>
                  </a:lnTo>
                  <a:lnTo>
                    <a:pt x="1360" y="488"/>
                  </a:lnTo>
                  <a:lnTo>
                    <a:pt x="1350" y="484"/>
                  </a:lnTo>
                  <a:lnTo>
                    <a:pt x="1340" y="480"/>
                  </a:lnTo>
                  <a:lnTo>
                    <a:pt x="1340" y="480"/>
                  </a:lnTo>
                  <a:lnTo>
                    <a:pt x="1328" y="482"/>
                  </a:lnTo>
                  <a:lnTo>
                    <a:pt x="1318" y="488"/>
                  </a:lnTo>
                  <a:lnTo>
                    <a:pt x="1310" y="494"/>
                  </a:lnTo>
                  <a:lnTo>
                    <a:pt x="1306" y="504"/>
                  </a:lnTo>
                  <a:lnTo>
                    <a:pt x="1246" y="692"/>
                  </a:lnTo>
                  <a:lnTo>
                    <a:pt x="1230" y="668"/>
                  </a:lnTo>
                  <a:lnTo>
                    <a:pt x="1230" y="668"/>
                  </a:lnTo>
                  <a:lnTo>
                    <a:pt x="1222" y="662"/>
                  </a:lnTo>
                  <a:lnTo>
                    <a:pt x="1214" y="656"/>
                  </a:lnTo>
                  <a:lnTo>
                    <a:pt x="1204" y="654"/>
                  </a:lnTo>
                  <a:lnTo>
                    <a:pt x="1194" y="656"/>
                  </a:lnTo>
                  <a:lnTo>
                    <a:pt x="1194" y="656"/>
                  </a:lnTo>
                  <a:lnTo>
                    <a:pt x="1184" y="660"/>
                  </a:lnTo>
                  <a:lnTo>
                    <a:pt x="1176" y="666"/>
                  </a:lnTo>
                  <a:lnTo>
                    <a:pt x="1172" y="674"/>
                  </a:lnTo>
                  <a:lnTo>
                    <a:pt x="1168" y="684"/>
                  </a:lnTo>
                  <a:lnTo>
                    <a:pt x="1146" y="834"/>
                  </a:lnTo>
                  <a:lnTo>
                    <a:pt x="1084" y="32"/>
                  </a:lnTo>
                  <a:lnTo>
                    <a:pt x="1084" y="32"/>
                  </a:lnTo>
                  <a:lnTo>
                    <a:pt x="1082" y="20"/>
                  </a:lnTo>
                  <a:lnTo>
                    <a:pt x="1074" y="10"/>
                  </a:lnTo>
                  <a:lnTo>
                    <a:pt x="1064" y="2"/>
                  </a:lnTo>
                  <a:lnTo>
                    <a:pt x="1052" y="0"/>
                  </a:lnTo>
                  <a:lnTo>
                    <a:pt x="1052" y="0"/>
                  </a:lnTo>
                  <a:lnTo>
                    <a:pt x="1046" y="0"/>
                  </a:lnTo>
                  <a:lnTo>
                    <a:pt x="1040" y="2"/>
                  </a:lnTo>
                  <a:lnTo>
                    <a:pt x="1028" y="8"/>
                  </a:lnTo>
                  <a:lnTo>
                    <a:pt x="1020" y="18"/>
                  </a:lnTo>
                  <a:lnTo>
                    <a:pt x="1016" y="28"/>
                  </a:lnTo>
                  <a:lnTo>
                    <a:pt x="926" y="664"/>
                  </a:lnTo>
                  <a:lnTo>
                    <a:pt x="900" y="598"/>
                  </a:lnTo>
                  <a:lnTo>
                    <a:pt x="900" y="598"/>
                  </a:lnTo>
                  <a:lnTo>
                    <a:pt x="896" y="590"/>
                  </a:lnTo>
                  <a:lnTo>
                    <a:pt x="888" y="584"/>
                  </a:lnTo>
                  <a:lnTo>
                    <a:pt x="882" y="580"/>
                  </a:lnTo>
                  <a:lnTo>
                    <a:pt x="872" y="578"/>
                  </a:lnTo>
                  <a:lnTo>
                    <a:pt x="872" y="578"/>
                  </a:lnTo>
                  <a:lnTo>
                    <a:pt x="864" y="578"/>
                  </a:lnTo>
                  <a:lnTo>
                    <a:pt x="854" y="580"/>
                  </a:lnTo>
                  <a:lnTo>
                    <a:pt x="848" y="584"/>
                  </a:lnTo>
                  <a:lnTo>
                    <a:pt x="840" y="590"/>
                  </a:lnTo>
                  <a:lnTo>
                    <a:pt x="754" y="708"/>
                  </a:lnTo>
                  <a:lnTo>
                    <a:pt x="0" y="710"/>
                  </a:lnTo>
                  <a:lnTo>
                    <a:pt x="0" y="778"/>
                  </a:lnTo>
                  <a:lnTo>
                    <a:pt x="0" y="778"/>
                  </a:lnTo>
                  <a:lnTo>
                    <a:pt x="0" y="778"/>
                  </a:lnTo>
                  <a:lnTo>
                    <a:pt x="770" y="776"/>
                  </a:lnTo>
                  <a:lnTo>
                    <a:pt x="770" y="776"/>
                  </a:lnTo>
                  <a:lnTo>
                    <a:pt x="778" y="776"/>
                  </a:lnTo>
                  <a:lnTo>
                    <a:pt x="786" y="772"/>
                  </a:lnTo>
                  <a:lnTo>
                    <a:pt x="792" y="768"/>
                  </a:lnTo>
                  <a:lnTo>
                    <a:pt x="798" y="762"/>
                  </a:lnTo>
                  <a:lnTo>
                    <a:pt x="860" y="680"/>
                  </a:lnTo>
                  <a:lnTo>
                    <a:pt x="912" y="806"/>
                  </a:lnTo>
                  <a:lnTo>
                    <a:pt x="912" y="806"/>
                  </a:lnTo>
                  <a:lnTo>
                    <a:pt x="918" y="816"/>
                  </a:lnTo>
                  <a:lnTo>
                    <a:pt x="926" y="822"/>
                  </a:lnTo>
                  <a:lnTo>
                    <a:pt x="936" y="826"/>
                  </a:lnTo>
                  <a:lnTo>
                    <a:pt x="948" y="826"/>
                  </a:lnTo>
                  <a:lnTo>
                    <a:pt x="948" y="826"/>
                  </a:lnTo>
                  <a:lnTo>
                    <a:pt x="958" y="824"/>
                  </a:lnTo>
                  <a:lnTo>
                    <a:pt x="966" y="818"/>
                  </a:lnTo>
                  <a:lnTo>
                    <a:pt x="974" y="808"/>
                  </a:lnTo>
                  <a:lnTo>
                    <a:pt x="976" y="798"/>
                  </a:lnTo>
                  <a:lnTo>
                    <a:pt x="1040" y="348"/>
                  </a:lnTo>
                  <a:lnTo>
                    <a:pt x="1100" y="1140"/>
                  </a:lnTo>
                  <a:lnTo>
                    <a:pt x="1100" y="1140"/>
                  </a:lnTo>
                  <a:lnTo>
                    <a:pt x="1104" y="1152"/>
                  </a:lnTo>
                  <a:lnTo>
                    <a:pt x="1112" y="1162"/>
                  </a:lnTo>
                  <a:lnTo>
                    <a:pt x="1122" y="1168"/>
                  </a:lnTo>
                  <a:lnTo>
                    <a:pt x="1134" y="1170"/>
                  </a:lnTo>
                  <a:lnTo>
                    <a:pt x="1134" y="1170"/>
                  </a:lnTo>
                  <a:lnTo>
                    <a:pt x="1134" y="1170"/>
                  </a:lnTo>
                  <a:lnTo>
                    <a:pt x="1134" y="1170"/>
                  </a:lnTo>
                  <a:lnTo>
                    <a:pt x="1146" y="1168"/>
                  </a:lnTo>
                  <a:lnTo>
                    <a:pt x="1156" y="1162"/>
                  </a:lnTo>
                  <a:lnTo>
                    <a:pt x="1164" y="1154"/>
                  </a:lnTo>
                  <a:lnTo>
                    <a:pt x="1168" y="1142"/>
                  </a:lnTo>
                  <a:lnTo>
                    <a:pt x="1222" y="778"/>
                  </a:lnTo>
                  <a:lnTo>
                    <a:pt x="1230" y="788"/>
                  </a:lnTo>
                  <a:lnTo>
                    <a:pt x="1230" y="788"/>
                  </a:lnTo>
                  <a:lnTo>
                    <a:pt x="1236" y="794"/>
                  </a:lnTo>
                  <a:lnTo>
                    <a:pt x="1244" y="798"/>
                  </a:lnTo>
                  <a:lnTo>
                    <a:pt x="1254" y="802"/>
                  </a:lnTo>
                  <a:lnTo>
                    <a:pt x="1264" y="802"/>
                  </a:lnTo>
                  <a:lnTo>
                    <a:pt x="1264" y="802"/>
                  </a:lnTo>
                  <a:lnTo>
                    <a:pt x="1272" y="798"/>
                  </a:lnTo>
                  <a:lnTo>
                    <a:pt x="1280" y="794"/>
                  </a:lnTo>
                  <a:lnTo>
                    <a:pt x="1286" y="786"/>
                  </a:lnTo>
                  <a:lnTo>
                    <a:pt x="1290" y="778"/>
                  </a:lnTo>
                  <a:lnTo>
                    <a:pt x="1334" y="640"/>
                  </a:lnTo>
                  <a:lnTo>
                    <a:pt x="1388" y="854"/>
                  </a:lnTo>
                  <a:lnTo>
                    <a:pt x="1388" y="854"/>
                  </a:lnTo>
                  <a:lnTo>
                    <a:pt x="1392" y="864"/>
                  </a:lnTo>
                  <a:lnTo>
                    <a:pt x="1398" y="872"/>
                  </a:lnTo>
                  <a:lnTo>
                    <a:pt x="1408" y="876"/>
                  </a:lnTo>
                  <a:lnTo>
                    <a:pt x="1418" y="878"/>
                  </a:lnTo>
                  <a:lnTo>
                    <a:pt x="1418" y="878"/>
                  </a:lnTo>
                  <a:lnTo>
                    <a:pt x="1430" y="878"/>
                  </a:lnTo>
                  <a:lnTo>
                    <a:pt x="1440" y="872"/>
                  </a:lnTo>
                  <a:lnTo>
                    <a:pt x="1448" y="866"/>
                  </a:lnTo>
                  <a:lnTo>
                    <a:pt x="1452" y="856"/>
                  </a:lnTo>
                  <a:lnTo>
                    <a:pt x="1480" y="774"/>
                  </a:lnTo>
                  <a:lnTo>
                    <a:pt x="1494" y="806"/>
                  </a:lnTo>
                  <a:lnTo>
                    <a:pt x="1494" y="806"/>
                  </a:lnTo>
                  <a:lnTo>
                    <a:pt x="1498" y="814"/>
                  </a:lnTo>
                  <a:lnTo>
                    <a:pt x="1504" y="820"/>
                  </a:lnTo>
                  <a:lnTo>
                    <a:pt x="1510" y="824"/>
                  </a:lnTo>
                  <a:lnTo>
                    <a:pt x="1518" y="828"/>
                  </a:lnTo>
                  <a:lnTo>
                    <a:pt x="1518" y="828"/>
                  </a:lnTo>
                  <a:lnTo>
                    <a:pt x="1528" y="828"/>
                  </a:lnTo>
                  <a:lnTo>
                    <a:pt x="1536" y="826"/>
                  </a:lnTo>
                  <a:lnTo>
                    <a:pt x="1544" y="822"/>
                  </a:lnTo>
                  <a:lnTo>
                    <a:pt x="1550" y="818"/>
                  </a:lnTo>
                  <a:lnTo>
                    <a:pt x="1588" y="776"/>
                  </a:lnTo>
                  <a:lnTo>
                    <a:pt x="7680" y="778"/>
                  </a:lnTo>
                  <a:lnTo>
                    <a:pt x="7680" y="710"/>
                  </a:lnTo>
                  <a:close/>
                </a:path>
              </a:pathLst>
            </a:custGeom>
            <a:solidFill>
              <a:srgbClr val="4EB79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20" name="Imagem 19"/>
          <p:cNvPicPr>
            <a:picLocks noChangeAspect="1"/>
          </p:cNvPicPr>
          <p:nvPr userDrawn="1"/>
        </p:nvPicPr>
        <p:blipFill rotWithShape="1">
          <a:blip r:embed="rId2" cstate="print">
            <a:biLevel thresh="75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307" t="24361" r="61252" b="26615"/>
          <a:stretch/>
        </p:blipFill>
        <p:spPr>
          <a:xfrm>
            <a:off x="433157" y="173341"/>
            <a:ext cx="549137" cy="697007"/>
          </a:xfrm>
          <a:prstGeom prst="rect">
            <a:avLst/>
          </a:prstGeom>
          <a:noFill/>
        </p:spPr>
      </p:pic>
      <p:pic>
        <p:nvPicPr>
          <p:cNvPr id="21" name="Imagem 20"/>
          <p:cNvPicPr>
            <a:picLocks noChangeAspect="1"/>
          </p:cNvPicPr>
          <p:nvPr userDrawn="1"/>
        </p:nvPicPr>
        <p:blipFill rotWithShape="1">
          <a:blip r:embed="rId4" cstate="print">
            <a:biLevel thresh="75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416" t="36957" r="18643" b="39072"/>
          <a:stretch/>
        </p:blipFill>
        <p:spPr>
          <a:xfrm>
            <a:off x="184358" y="816196"/>
            <a:ext cx="1087770" cy="3451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63516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0" y="0"/>
            <a:ext cx="12192000" cy="2146300"/>
            <a:chOff x="0" y="0"/>
            <a:chExt cx="7680" cy="1352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7680" cy="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0" y="0"/>
              <a:ext cx="7680" cy="1176"/>
            </a:xfrm>
            <a:custGeom>
              <a:avLst/>
              <a:gdLst>
                <a:gd name="T0" fmla="*/ 7680 w 7680"/>
                <a:gd name="T1" fmla="*/ 0 h 1176"/>
                <a:gd name="T2" fmla="*/ 0 w 7680"/>
                <a:gd name="T3" fmla="*/ 0 h 1176"/>
                <a:gd name="T4" fmla="*/ 0 w 7680"/>
                <a:gd name="T5" fmla="*/ 926 h 1176"/>
                <a:gd name="T6" fmla="*/ 770 w 7680"/>
                <a:gd name="T7" fmla="*/ 924 h 1176"/>
                <a:gd name="T8" fmla="*/ 876 w 7680"/>
                <a:gd name="T9" fmla="*/ 812 h 1176"/>
                <a:gd name="T10" fmla="*/ 936 w 7680"/>
                <a:gd name="T11" fmla="*/ 960 h 1176"/>
                <a:gd name="T12" fmla="*/ 1044 w 7680"/>
                <a:gd name="T13" fmla="*/ 428 h 1176"/>
                <a:gd name="T14" fmla="*/ 1134 w 7680"/>
                <a:gd name="T15" fmla="*/ 1176 h 1176"/>
                <a:gd name="T16" fmla="*/ 1200 w 7680"/>
                <a:gd name="T17" fmla="*/ 890 h 1176"/>
                <a:gd name="T18" fmla="*/ 1258 w 7680"/>
                <a:gd name="T19" fmla="*/ 950 h 1176"/>
                <a:gd name="T20" fmla="*/ 1328 w 7680"/>
                <a:gd name="T21" fmla="*/ 728 h 1176"/>
                <a:gd name="T22" fmla="*/ 1416 w 7680"/>
                <a:gd name="T23" fmla="*/ 1012 h 1176"/>
                <a:gd name="T24" fmla="*/ 1486 w 7680"/>
                <a:gd name="T25" fmla="*/ 880 h 1176"/>
                <a:gd name="T26" fmla="*/ 1524 w 7680"/>
                <a:gd name="T27" fmla="*/ 976 h 1176"/>
                <a:gd name="T28" fmla="*/ 1586 w 7680"/>
                <a:gd name="T29" fmla="*/ 924 h 1176"/>
                <a:gd name="T30" fmla="*/ 7680 w 7680"/>
                <a:gd name="T31" fmla="*/ 926 h 1176"/>
                <a:gd name="T32" fmla="*/ 7680 w 7680"/>
                <a:gd name="T33" fmla="*/ 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80" h="1176">
                  <a:moveTo>
                    <a:pt x="7680" y="0"/>
                  </a:moveTo>
                  <a:lnTo>
                    <a:pt x="0" y="0"/>
                  </a:lnTo>
                  <a:lnTo>
                    <a:pt x="0" y="926"/>
                  </a:lnTo>
                  <a:lnTo>
                    <a:pt x="770" y="924"/>
                  </a:lnTo>
                  <a:lnTo>
                    <a:pt x="876" y="812"/>
                  </a:lnTo>
                  <a:lnTo>
                    <a:pt x="936" y="960"/>
                  </a:lnTo>
                  <a:lnTo>
                    <a:pt x="1044" y="428"/>
                  </a:lnTo>
                  <a:lnTo>
                    <a:pt x="1134" y="1176"/>
                  </a:lnTo>
                  <a:lnTo>
                    <a:pt x="1200" y="890"/>
                  </a:lnTo>
                  <a:lnTo>
                    <a:pt x="1258" y="950"/>
                  </a:lnTo>
                  <a:lnTo>
                    <a:pt x="1328" y="728"/>
                  </a:lnTo>
                  <a:lnTo>
                    <a:pt x="1416" y="1012"/>
                  </a:lnTo>
                  <a:lnTo>
                    <a:pt x="1486" y="880"/>
                  </a:lnTo>
                  <a:lnTo>
                    <a:pt x="1524" y="976"/>
                  </a:lnTo>
                  <a:lnTo>
                    <a:pt x="1586" y="924"/>
                  </a:lnTo>
                  <a:lnTo>
                    <a:pt x="7680" y="926"/>
                  </a:lnTo>
                  <a:lnTo>
                    <a:pt x="7680" y="0"/>
                  </a:lnTo>
                  <a:close/>
                </a:path>
              </a:pathLst>
            </a:custGeom>
            <a:solidFill>
              <a:srgbClr val="3B485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672" y="566"/>
              <a:ext cx="92" cy="126"/>
            </a:xfrm>
            <a:custGeom>
              <a:avLst/>
              <a:gdLst>
                <a:gd name="T0" fmla="*/ 46 w 92"/>
                <a:gd name="T1" fmla="*/ 18 h 126"/>
                <a:gd name="T2" fmla="*/ 30 w 92"/>
                <a:gd name="T3" fmla="*/ 24 h 126"/>
                <a:gd name="T4" fmla="*/ 26 w 92"/>
                <a:gd name="T5" fmla="*/ 32 h 126"/>
                <a:gd name="T6" fmla="*/ 28 w 92"/>
                <a:gd name="T7" fmla="*/ 38 h 126"/>
                <a:gd name="T8" fmla="*/ 36 w 92"/>
                <a:gd name="T9" fmla="*/ 46 h 126"/>
                <a:gd name="T10" fmla="*/ 72 w 92"/>
                <a:gd name="T11" fmla="*/ 58 h 126"/>
                <a:gd name="T12" fmla="*/ 86 w 92"/>
                <a:gd name="T13" fmla="*/ 70 h 126"/>
                <a:gd name="T14" fmla="*/ 92 w 92"/>
                <a:gd name="T15" fmla="*/ 84 h 126"/>
                <a:gd name="T16" fmla="*/ 92 w 92"/>
                <a:gd name="T17" fmla="*/ 90 h 126"/>
                <a:gd name="T18" fmla="*/ 90 w 92"/>
                <a:gd name="T19" fmla="*/ 106 h 126"/>
                <a:gd name="T20" fmla="*/ 80 w 92"/>
                <a:gd name="T21" fmla="*/ 118 h 126"/>
                <a:gd name="T22" fmla="*/ 66 w 92"/>
                <a:gd name="T23" fmla="*/ 124 h 126"/>
                <a:gd name="T24" fmla="*/ 46 w 92"/>
                <a:gd name="T25" fmla="*/ 126 h 126"/>
                <a:gd name="T26" fmla="*/ 32 w 92"/>
                <a:gd name="T27" fmla="*/ 124 h 126"/>
                <a:gd name="T28" fmla="*/ 8 w 92"/>
                <a:gd name="T29" fmla="*/ 112 h 126"/>
                <a:gd name="T30" fmla="*/ 2 w 92"/>
                <a:gd name="T31" fmla="*/ 104 h 126"/>
                <a:gd name="T32" fmla="*/ 0 w 92"/>
                <a:gd name="T33" fmla="*/ 100 h 126"/>
                <a:gd name="T34" fmla="*/ 2 w 92"/>
                <a:gd name="T35" fmla="*/ 92 h 126"/>
                <a:gd name="T36" fmla="*/ 10 w 92"/>
                <a:gd name="T37" fmla="*/ 90 h 126"/>
                <a:gd name="T38" fmla="*/ 14 w 92"/>
                <a:gd name="T39" fmla="*/ 92 h 126"/>
                <a:gd name="T40" fmla="*/ 18 w 92"/>
                <a:gd name="T41" fmla="*/ 94 h 126"/>
                <a:gd name="T42" fmla="*/ 30 w 92"/>
                <a:gd name="T43" fmla="*/ 104 h 126"/>
                <a:gd name="T44" fmla="*/ 46 w 92"/>
                <a:gd name="T45" fmla="*/ 108 h 126"/>
                <a:gd name="T46" fmla="*/ 58 w 92"/>
                <a:gd name="T47" fmla="*/ 106 h 126"/>
                <a:gd name="T48" fmla="*/ 70 w 92"/>
                <a:gd name="T49" fmla="*/ 98 h 126"/>
                <a:gd name="T50" fmla="*/ 72 w 92"/>
                <a:gd name="T51" fmla="*/ 90 h 126"/>
                <a:gd name="T52" fmla="*/ 68 w 92"/>
                <a:gd name="T53" fmla="*/ 82 h 126"/>
                <a:gd name="T54" fmla="*/ 50 w 92"/>
                <a:gd name="T55" fmla="*/ 72 h 126"/>
                <a:gd name="T56" fmla="*/ 26 w 92"/>
                <a:gd name="T57" fmla="*/ 64 h 126"/>
                <a:gd name="T58" fmla="*/ 12 w 92"/>
                <a:gd name="T59" fmla="*/ 52 h 126"/>
                <a:gd name="T60" fmla="*/ 6 w 92"/>
                <a:gd name="T61" fmla="*/ 40 h 126"/>
                <a:gd name="T62" fmla="*/ 6 w 92"/>
                <a:gd name="T63" fmla="*/ 32 h 126"/>
                <a:gd name="T64" fmla="*/ 8 w 92"/>
                <a:gd name="T65" fmla="*/ 20 h 126"/>
                <a:gd name="T66" fmla="*/ 16 w 92"/>
                <a:gd name="T67" fmla="*/ 10 h 126"/>
                <a:gd name="T68" fmla="*/ 28 w 92"/>
                <a:gd name="T69" fmla="*/ 2 h 126"/>
                <a:gd name="T70" fmla="*/ 46 w 92"/>
                <a:gd name="T71" fmla="*/ 0 h 126"/>
                <a:gd name="T72" fmla="*/ 60 w 92"/>
                <a:gd name="T73" fmla="*/ 2 h 126"/>
                <a:gd name="T74" fmla="*/ 82 w 92"/>
                <a:gd name="T75" fmla="*/ 10 h 126"/>
                <a:gd name="T76" fmla="*/ 88 w 92"/>
                <a:gd name="T77" fmla="*/ 16 h 126"/>
                <a:gd name="T78" fmla="*/ 90 w 92"/>
                <a:gd name="T79" fmla="*/ 22 h 126"/>
                <a:gd name="T80" fmla="*/ 86 w 92"/>
                <a:gd name="T81" fmla="*/ 30 h 126"/>
                <a:gd name="T82" fmla="*/ 80 w 92"/>
                <a:gd name="T83" fmla="*/ 32 h 126"/>
                <a:gd name="T84" fmla="*/ 76 w 92"/>
                <a:gd name="T85" fmla="*/ 32 h 126"/>
                <a:gd name="T86" fmla="*/ 72 w 92"/>
                <a:gd name="T87" fmla="*/ 28 h 126"/>
                <a:gd name="T88" fmla="*/ 62 w 92"/>
                <a:gd name="T89" fmla="*/ 22 h 126"/>
                <a:gd name="T90" fmla="*/ 46 w 92"/>
                <a:gd name="T91" fmla="*/ 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2" h="126">
                  <a:moveTo>
                    <a:pt x="46" y="18"/>
                  </a:moveTo>
                  <a:lnTo>
                    <a:pt x="46" y="18"/>
                  </a:lnTo>
                  <a:lnTo>
                    <a:pt x="38" y="20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6" y="46"/>
                  </a:lnTo>
                  <a:lnTo>
                    <a:pt x="60" y="54"/>
                  </a:lnTo>
                  <a:lnTo>
                    <a:pt x="72" y="58"/>
                  </a:lnTo>
                  <a:lnTo>
                    <a:pt x="82" y="66"/>
                  </a:lnTo>
                  <a:lnTo>
                    <a:pt x="86" y="70"/>
                  </a:lnTo>
                  <a:lnTo>
                    <a:pt x="90" y="76"/>
                  </a:lnTo>
                  <a:lnTo>
                    <a:pt x="92" y="84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2" y="98"/>
                  </a:lnTo>
                  <a:lnTo>
                    <a:pt x="90" y="106"/>
                  </a:lnTo>
                  <a:lnTo>
                    <a:pt x="86" y="112"/>
                  </a:lnTo>
                  <a:lnTo>
                    <a:pt x="80" y="118"/>
                  </a:lnTo>
                  <a:lnTo>
                    <a:pt x="74" y="122"/>
                  </a:lnTo>
                  <a:lnTo>
                    <a:pt x="66" y="124"/>
                  </a:lnTo>
                  <a:lnTo>
                    <a:pt x="58" y="126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32" y="124"/>
                  </a:lnTo>
                  <a:lnTo>
                    <a:pt x="18" y="120"/>
                  </a:lnTo>
                  <a:lnTo>
                    <a:pt x="8" y="112"/>
                  </a:lnTo>
                  <a:lnTo>
                    <a:pt x="2" y="104"/>
                  </a:lnTo>
                  <a:lnTo>
                    <a:pt x="2" y="104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2" y="92"/>
                  </a:lnTo>
                  <a:lnTo>
                    <a:pt x="6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4" y="92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24" y="100"/>
                  </a:lnTo>
                  <a:lnTo>
                    <a:pt x="30" y="104"/>
                  </a:lnTo>
                  <a:lnTo>
                    <a:pt x="38" y="106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58" y="106"/>
                  </a:lnTo>
                  <a:lnTo>
                    <a:pt x="66" y="104"/>
                  </a:lnTo>
                  <a:lnTo>
                    <a:pt x="70" y="98"/>
                  </a:lnTo>
                  <a:lnTo>
                    <a:pt x="72" y="90"/>
                  </a:lnTo>
                  <a:lnTo>
                    <a:pt x="72" y="90"/>
                  </a:lnTo>
                  <a:lnTo>
                    <a:pt x="70" y="86"/>
                  </a:lnTo>
                  <a:lnTo>
                    <a:pt x="68" y="82"/>
                  </a:lnTo>
                  <a:lnTo>
                    <a:pt x="62" y="76"/>
                  </a:lnTo>
                  <a:lnTo>
                    <a:pt x="50" y="72"/>
                  </a:lnTo>
                  <a:lnTo>
                    <a:pt x="38" y="68"/>
                  </a:lnTo>
                  <a:lnTo>
                    <a:pt x="26" y="64"/>
                  </a:lnTo>
                  <a:lnTo>
                    <a:pt x="16" y="56"/>
                  </a:lnTo>
                  <a:lnTo>
                    <a:pt x="12" y="52"/>
                  </a:lnTo>
                  <a:lnTo>
                    <a:pt x="8" y="46"/>
                  </a:lnTo>
                  <a:lnTo>
                    <a:pt x="6" y="40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26"/>
                  </a:lnTo>
                  <a:lnTo>
                    <a:pt x="8" y="20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60" y="2"/>
                  </a:lnTo>
                  <a:lnTo>
                    <a:pt x="72" y="4"/>
                  </a:lnTo>
                  <a:lnTo>
                    <a:pt x="82" y="10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0" y="26"/>
                  </a:lnTo>
                  <a:lnTo>
                    <a:pt x="86" y="30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76" y="32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68" y="24"/>
                  </a:lnTo>
                  <a:lnTo>
                    <a:pt x="62" y="22"/>
                  </a:lnTo>
                  <a:lnTo>
                    <a:pt x="54" y="20"/>
                  </a:lnTo>
                  <a:lnTo>
                    <a:pt x="46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384" y="346"/>
              <a:ext cx="128" cy="166"/>
            </a:xfrm>
            <a:custGeom>
              <a:avLst/>
              <a:gdLst>
                <a:gd name="T0" fmla="*/ 0 w 128"/>
                <a:gd name="T1" fmla="*/ 102 h 166"/>
                <a:gd name="T2" fmla="*/ 0 w 128"/>
                <a:gd name="T3" fmla="*/ 102 h 166"/>
                <a:gd name="T4" fmla="*/ 2 w 128"/>
                <a:gd name="T5" fmla="*/ 92 h 166"/>
                <a:gd name="T6" fmla="*/ 4 w 128"/>
                <a:gd name="T7" fmla="*/ 82 h 166"/>
                <a:gd name="T8" fmla="*/ 8 w 128"/>
                <a:gd name="T9" fmla="*/ 74 h 166"/>
                <a:gd name="T10" fmla="*/ 12 w 128"/>
                <a:gd name="T11" fmla="*/ 66 h 166"/>
                <a:gd name="T12" fmla="*/ 18 w 128"/>
                <a:gd name="T13" fmla="*/ 58 h 166"/>
                <a:gd name="T14" fmla="*/ 26 w 128"/>
                <a:gd name="T15" fmla="*/ 52 h 166"/>
                <a:gd name="T16" fmla="*/ 34 w 128"/>
                <a:gd name="T17" fmla="*/ 46 h 166"/>
                <a:gd name="T18" fmla="*/ 42 w 128"/>
                <a:gd name="T19" fmla="*/ 42 h 166"/>
                <a:gd name="T20" fmla="*/ 64 w 128"/>
                <a:gd name="T21" fmla="*/ 0 h 166"/>
                <a:gd name="T22" fmla="*/ 86 w 128"/>
                <a:gd name="T23" fmla="*/ 42 h 166"/>
                <a:gd name="T24" fmla="*/ 86 w 128"/>
                <a:gd name="T25" fmla="*/ 42 h 166"/>
                <a:gd name="T26" fmla="*/ 94 w 128"/>
                <a:gd name="T27" fmla="*/ 46 h 166"/>
                <a:gd name="T28" fmla="*/ 102 w 128"/>
                <a:gd name="T29" fmla="*/ 52 h 166"/>
                <a:gd name="T30" fmla="*/ 110 w 128"/>
                <a:gd name="T31" fmla="*/ 58 h 166"/>
                <a:gd name="T32" fmla="*/ 116 w 128"/>
                <a:gd name="T33" fmla="*/ 66 h 166"/>
                <a:gd name="T34" fmla="*/ 120 w 128"/>
                <a:gd name="T35" fmla="*/ 74 h 166"/>
                <a:gd name="T36" fmla="*/ 124 w 128"/>
                <a:gd name="T37" fmla="*/ 82 h 166"/>
                <a:gd name="T38" fmla="*/ 126 w 128"/>
                <a:gd name="T39" fmla="*/ 92 h 166"/>
                <a:gd name="T40" fmla="*/ 128 w 128"/>
                <a:gd name="T41" fmla="*/ 102 h 166"/>
                <a:gd name="T42" fmla="*/ 128 w 128"/>
                <a:gd name="T43" fmla="*/ 102 h 166"/>
                <a:gd name="T44" fmla="*/ 126 w 128"/>
                <a:gd name="T45" fmla="*/ 114 h 166"/>
                <a:gd name="T46" fmla="*/ 122 w 128"/>
                <a:gd name="T47" fmla="*/ 126 h 166"/>
                <a:gd name="T48" fmla="*/ 116 w 128"/>
                <a:gd name="T49" fmla="*/ 138 h 166"/>
                <a:gd name="T50" fmla="*/ 108 w 128"/>
                <a:gd name="T51" fmla="*/ 146 h 166"/>
                <a:gd name="T52" fmla="*/ 100 w 128"/>
                <a:gd name="T53" fmla="*/ 154 h 166"/>
                <a:gd name="T54" fmla="*/ 88 w 128"/>
                <a:gd name="T55" fmla="*/ 160 h 166"/>
                <a:gd name="T56" fmla="*/ 76 w 128"/>
                <a:gd name="T57" fmla="*/ 164 h 166"/>
                <a:gd name="T58" fmla="*/ 64 w 128"/>
                <a:gd name="T59" fmla="*/ 166 h 166"/>
                <a:gd name="T60" fmla="*/ 64 w 128"/>
                <a:gd name="T61" fmla="*/ 166 h 166"/>
                <a:gd name="T62" fmla="*/ 52 w 128"/>
                <a:gd name="T63" fmla="*/ 164 h 166"/>
                <a:gd name="T64" fmla="*/ 40 w 128"/>
                <a:gd name="T65" fmla="*/ 160 h 166"/>
                <a:gd name="T66" fmla="*/ 28 w 128"/>
                <a:gd name="T67" fmla="*/ 154 h 166"/>
                <a:gd name="T68" fmla="*/ 20 w 128"/>
                <a:gd name="T69" fmla="*/ 146 h 166"/>
                <a:gd name="T70" fmla="*/ 12 w 128"/>
                <a:gd name="T71" fmla="*/ 138 h 166"/>
                <a:gd name="T72" fmla="*/ 6 w 128"/>
                <a:gd name="T73" fmla="*/ 126 h 166"/>
                <a:gd name="T74" fmla="*/ 2 w 128"/>
                <a:gd name="T75" fmla="*/ 114 h 166"/>
                <a:gd name="T76" fmla="*/ 0 w 128"/>
                <a:gd name="T77" fmla="*/ 10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66">
                  <a:moveTo>
                    <a:pt x="0" y="102"/>
                  </a:moveTo>
                  <a:lnTo>
                    <a:pt x="0" y="102"/>
                  </a:lnTo>
                  <a:lnTo>
                    <a:pt x="2" y="92"/>
                  </a:lnTo>
                  <a:lnTo>
                    <a:pt x="4" y="82"/>
                  </a:lnTo>
                  <a:lnTo>
                    <a:pt x="8" y="74"/>
                  </a:lnTo>
                  <a:lnTo>
                    <a:pt x="12" y="66"/>
                  </a:lnTo>
                  <a:lnTo>
                    <a:pt x="18" y="58"/>
                  </a:lnTo>
                  <a:lnTo>
                    <a:pt x="26" y="52"/>
                  </a:lnTo>
                  <a:lnTo>
                    <a:pt x="34" y="46"/>
                  </a:lnTo>
                  <a:lnTo>
                    <a:pt x="42" y="42"/>
                  </a:lnTo>
                  <a:lnTo>
                    <a:pt x="64" y="0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94" y="46"/>
                  </a:lnTo>
                  <a:lnTo>
                    <a:pt x="102" y="52"/>
                  </a:lnTo>
                  <a:lnTo>
                    <a:pt x="110" y="58"/>
                  </a:lnTo>
                  <a:lnTo>
                    <a:pt x="116" y="66"/>
                  </a:lnTo>
                  <a:lnTo>
                    <a:pt x="120" y="74"/>
                  </a:lnTo>
                  <a:lnTo>
                    <a:pt x="124" y="82"/>
                  </a:lnTo>
                  <a:lnTo>
                    <a:pt x="126" y="92"/>
                  </a:lnTo>
                  <a:lnTo>
                    <a:pt x="128" y="102"/>
                  </a:lnTo>
                  <a:lnTo>
                    <a:pt x="128" y="102"/>
                  </a:lnTo>
                  <a:lnTo>
                    <a:pt x="126" y="114"/>
                  </a:lnTo>
                  <a:lnTo>
                    <a:pt x="122" y="126"/>
                  </a:lnTo>
                  <a:lnTo>
                    <a:pt x="116" y="138"/>
                  </a:lnTo>
                  <a:lnTo>
                    <a:pt x="108" y="146"/>
                  </a:lnTo>
                  <a:lnTo>
                    <a:pt x="100" y="154"/>
                  </a:lnTo>
                  <a:lnTo>
                    <a:pt x="88" y="160"/>
                  </a:lnTo>
                  <a:lnTo>
                    <a:pt x="76" y="164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52" y="164"/>
                  </a:lnTo>
                  <a:lnTo>
                    <a:pt x="40" y="160"/>
                  </a:lnTo>
                  <a:lnTo>
                    <a:pt x="28" y="154"/>
                  </a:lnTo>
                  <a:lnTo>
                    <a:pt x="20" y="146"/>
                  </a:lnTo>
                  <a:lnTo>
                    <a:pt x="12" y="138"/>
                  </a:lnTo>
                  <a:lnTo>
                    <a:pt x="6" y="126"/>
                  </a:lnTo>
                  <a:lnTo>
                    <a:pt x="2" y="114"/>
                  </a:lnTo>
                  <a:lnTo>
                    <a:pt x="0" y="1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384" y="146"/>
              <a:ext cx="128" cy="166"/>
            </a:xfrm>
            <a:custGeom>
              <a:avLst/>
              <a:gdLst>
                <a:gd name="T0" fmla="*/ 128 w 128"/>
                <a:gd name="T1" fmla="*/ 64 h 166"/>
                <a:gd name="T2" fmla="*/ 128 w 128"/>
                <a:gd name="T3" fmla="*/ 64 h 166"/>
                <a:gd name="T4" fmla="*/ 126 w 128"/>
                <a:gd name="T5" fmla="*/ 74 h 166"/>
                <a:gd name="T6" fmla="*/ 124 w 128"/>
                <a:gd name="T7" fmla="*/ 84 h 166"/>
                <a:gd name="T8" fmla="*/ 120 w 128"/>
                <a:gd name="T9" fmla="*/ 92 h 166"/>
                <a:gd name="T10" fmla="*/ 116 w 128"/>
                <a:gd name="T11" fmla="*/ 100 h 166"/>
                <a:gd name="T12" fmla="*/ 110 w 128"/>
                <a:gd name="T13" fmla="*/ 108 h 166"/>
                <a:gd name="T14" fmla="*/ 102 w 128"/>
                <a:gd name="T15" fmla="*/ 114 h 166"/>
                <a:gd name="T16" fmla="*/ 94 w 128"/>
                <a:gd name="T17" fmla="*/ 120 h 166"/>
                <a:gd name="T18" fmla="*/ 86 w 128"/>
                <a:gd name="T19" fmla="*/ 124 h 166"/>
                <a:gd name="T20" fmla="*/ 64 w 128"/>
                <a:gd name="T21" fmla="*/ 166 h 166"/>
                <a:gd name="T22" fmla="*/ 42 w 128"/>
                <a:gd name="T23" fmla="*/ 124 h 166"/>
                <a:gd name="T24" fmla="*/ 42 w 128"/>
                <a:gd name="T25" fmla="*/ 124 h 166"/>
                <a:gd name="T26" fmla="*/ 34 w 128"/>
                <a:gd name="T27" fmla="*/ 120 h 166"/>
                <a:gd name="T28" fmla="*/ 26 w 128"/>
                <a:gd name="T29" fmla="*/ 114 h 166"/>
                <a:gd name="T30" fmla="*/ 18 w 128"/>
                <a:gd name="T31" fmla="*/ 108 h 166"/>
                <a:gd name="T32" fmla="*/ 12 w 128"/>
                <a:gd name="T33" fmla="*/ 100 h 166"/>
                <a:gd name="T34" fmla="*/ 8 w 128"/>
                <a:gd name="T35" fmla="*/ 92 h 166"/>
                <a:gd name="T36" fmla="*/ 4 w 128"/>
                <a:gd name="T37" fmla="*/ 84 h 166"/>
                <a:gd name="T38" fmla="*/ 2 w 128"/>
                <a:gd name="T39" fmla="*/ 74 h 166"/>
                <a:gd name="T40" fmla="*/ 0 w 128"/>
                <a:gd name="T41" fmla="*/ 64 h 166"/>
                <a:gd name="T42" fmla="*/ 0 w 128"/>
                <a:gd name="T43" fmla="*/ 64 h 166"/>
                <a:gd name="T44" fmla="*/ 2 w 128"/>
                <a:gd name="T45" fmla="*/ 50 h 166"/>
                <a:gd name="T46" fmla="*/ 6 w 128"/>
                <a:gd name="T47" fmla="*/ 38 h 166"/>
                <a:gd name="T48" fmla="*/ 12 w 128"/>
                <a:gd name="T49" fmla="*/ 28 h 166"/>
                <a:gd name="T50" fmla="*/ 20 w 128"/>
                <a:gd name="T51" fmla="*/ 18 h 166"/>
                <a:gd name="T52" fmla="*/ 28 w 128"/>
                <a:gd name="T53" fmla="*/ 10 h 166"/>
                <a:gd name="T54" fmla="*/ 40 w 128"/>
                <a:gd name="T55" fmla="*/ 6 h 166"/>
                <a:gd name="T56" fmla="*/ 52 w 128"/>
                <a:gd name="T57" fmla="*/ 2 h 166"/>
                <a:gd name="T58" fmla="*/ 64 w 128"/>
                <a:gd name="T59" fmla="*/ 0 h 166"/>
                <a:gd name="T60" fmla="*/ 64 w 128"/>
                <a:gd name="T61" fmla="*/ 0 h 166"/>
                <a:gd name="T62" fmla="*/ 76 w 128"/>
                <a:gd name="T63" fmla="*/ 2 h 166"/>
                <a:gd name="T64" fmla="*/ 88 w 128"/>
                <a:gd name="T65" fmla="*/ 6 h 166"/>
                <a:gd name="T66" fmla="*/ 100 w 128"/>
                <a:gd name="T67" fmla="*/ 10 h 166"/>
                <a:gd name="T68" fmla="*/ 108 w 128"/>
                <a:gd name="T69" fmla="*/ 18 h 166"/>
                <a:gd name="T70" fmla="*/ 116 w 128"/>
                <a:gd name="T71" fmla="*/ 28 h 166"/>
                <a:gd name="T72" fmla="*/ 122 w 128"/>
                <a:gd name="T73" fmla="*/ 38 h 166"/>
                <a:gd name="T74" fmla="*/ 126 w 128"/>
                <a:gd name="T75" fmla="*/ 50 h 166"/>
                <a:gd name="T76" fmla="*/ 128 w 128"/>
                <a:gd name="T77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66">
                  <a:moveTo>
                    <a:pt x="128" y="64"/>
                  </a:moveTo>
                  <a:lnTo>
                    <a:pt x="128" y="64"/>
                  </a:lnTo>
                  <a:lnTo>
                    <a:pt x="126" y="74"/>
                  </a:lnTo>
                  <a:lnTo>
                    <a:pt x="124" y="84"/>
                  </a:lnTo>
                  <a:lnTo>
                    <a:pt x="120" y="92"/>
                  </a:lnTo>
                  <a:lnTo>
                    <a:pt x="116" y="100"/>
                  </a:lnTo>
                  <a:lnTo>
                    <a:pt x="110" y="108"/>
                  </a:lnTo>
                  <a:lnTo>
                    <a:pt x="102" y="114"/>
                  </a:lnTo>
                  <a:lnTo>
                    <a:pt x="94" y="120"/>
                  </a:lnTo>
                  <a:lnTo>
                    <a:pt x="86" y="124"/>
                  </a:lnTo>
                  <a:lnTo>
                    <a:pt x="64" y="166"/>
                  </a:lnTo>
                  <a:lnTo>
                    <a:pt x="42" y="124"/>
                  </a:lnTo>
                  <a:lnTo>
                    <a:pt x="42" y="124"/>
                  </a:lnTo>
                  <a:lnTo>
                    <a:pt x="34" y="120"/>
                  </a:lnTo>
                  <a:lnTo>
                    <a:pt x="26" y="114"/>
                  </a:lnTo>
                  <a:lnTo>
                    <a:pt x="18" y="108"/>
                  </a:lnTo>
                  <a:lnTo>
                    <a:pt x="12" y="100"/>
                  </a:lnTo>
                  <a:lnTo>
                    <a:pt x="8" y="92"/>
                  </a:lnTo>
                  <a:lnTo>
                    <a:pt x="4" y="84"/>
                  </a:lnTo>
                  <a:lnTo>
                    <a:pt x="2" y="7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100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935" y="-219649"/>
            <a:ext cx="3240031" cy="18013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1336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0" y="0"/>
            <a:ext cx="12192000" cy="2146300"/>
            <a:chOff x="0" y="0"/>
            <a:chExt cx="7680" cy="1352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7680" cy="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0" y="0"/>
              <a:ext cx="7680" cy="1176"/>
            </a:xfrm>
            <a:custGeom>
              <a:avLst/>
              <a:gdLst>
                <a:gd name="T0" fmla="*/ 7680 w 7680"/>
                <a:gd name="T1" fmla="*/ 0 h 1176"/>
                <a:gd name="T2" fmla="*/ 0 w 7680"/>
                <a:gd name="T3" fmla="*/ 0 h 1176"/>
                <a:gd name="T4" fmla="*/ 0 w 7680"/>
                <a:gd name="T5" fmla="*/ 926 h 1176"/>
                <a:gd name="T6" fmla="*/ 770 w 7680"/>
                <a:gd name="T7" fmla="*/ 924 h 1176"/>
                <a:gd name="T8" fmla="*/ 876 w 7680"/>
                <a:gd name="T9" fmla="*/ 812 h 1176"/>
                <a:gd name="T10" fmla="*/ 936 w 7680"/>
                <a:gd name="T11" fmla="*/ 960 h 1176"/>
                <a:gd name="T12" fmla="*/ 1044 w 7680"/>
                <a:gd name="T13" fmla="*/ 428 h 1176"/>
                <a:gd name="T14" fmla="*/ 1134 w 7680"/>
                <a:gd name="T15" fmla="*/ 1176 h 1176"/>
                <a:gd name="T16" fmla="*/ 1200 w 7680"/>
                <a:gd name="T17" fmla="*/ 890 h 1176"/>
                <a:gd name="T18" fmla="*/ 1258 w 7680"/>
                <a:gd name="T19" fmla="*/ 950 h 1176"/>
                <a:gd name="T20" fmla="*/ 1328 w 7680"/>
                <a:gd name="T21" fmla="*/ 728 h 1176"/>
                <a:gd name="T22" fmla="*/ 1416 w 7680"/>
                <a:gd name="T23" fmla="*/ 1012 h 1176"/>
                <a:gd name="T24" fmla="*/ 1486 w 7680"/>
                <a:gd name="T25" fmla="*/ 880 h 1176"/>
                <a:gd name="T26" fmla="*/ 1524 w 7680"/>
                <a:gd name="T27" fmla="*/ 976 h 1176"/>
                <a:gd name="T28" fmla="*/ 1586 w 7680"/>
                <a:gd name="T29" fmla="*/ 924 h 1176"/>
                <a:gd name="T30" fmla="*/ 7680 w 7680"/>
                <a:gd name="T31" fmla="*/ 926 h 1176"/>
                <a:gd name="T32" fmla="*/ 7680 w 7680"/>
                <a:gd name="T33" fmla="*/ 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80" h="1176">
                  <a:moveTo>
                    <a:pt x="7680" y="0"/>
                  </a:moveTo>
                  <a:lnTo>
                    <a:pt x="0" y="0"/>
                  </a:lnTo>
                  <a:lnTo>
                    <a:pt x="0" y="926"/>
                  </a:lnTo>
                  <a:lnTo>
                    <a:pt x="770" y="924"/>
                  </a:lnTo>
                  <a:lnTo>
                    <a:pt x="876" y="812"/>
                  </a:lnTo>
                  <a:lnTo>
                    <a:pt x="936" y="960"/>
                  </a:lnTo>
                  <a:lnTo>
                    <a:pt x="1044" y="428"/>
                  </a:lnTo>
                  <a:lnTo>
                    <a:pt x="1134" y="1176"/>
                  </a:lnTo>
                  <a:lnTo>
                    <a:pt x="1200" y="890"/>
                  </a:lnTo>
                  <a:lnTo>
                    <a:pt x="1258" y="950"/>
                  </a:lnTo>
                  <a:lnTo>
                    <a:pt x="1328" y="728"/>
                  </a:lnTo>
                  <a:lnTo>
                    <a:pt x="1416" y="1012"/>
                  </a:lnTo>
                  <a:lnTo>
                    <a:pt x="1486" y="880"/>
                  </a:lnTo>
                  <a:lnTo>
                    <a:pt x="1524" y="976"/>
                  </a:lnTo>
                  <a:lnTo>
                    <a:pt x="1586" y="924"/>
                  </a:lnTo>
                  <a:lnTo>
                    <a:pt x="7680" y="926"/>
                  </a:lnTo>
                  <a:lnTo>
                    <a:pt x="7680" y="0"/>
                  </a:lnTo>
                  <a:close/>
                </a:path>
              </a:pathLst>
            </a:custGeom>
            <a:solidFill>
              <a:srgbClr val="3B485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672" y="566"/>
              <a:ext cx="92" cy="126"/>
            </a:xfrm>
            <a:custGeom>
              <a:avLst/>
              <a:gdLst>
                <a:gd name="T0" fmla="*/ 46 w 92"/>
                <a:gd name="T1" fmla="*/ 18 h 126"/>
                <a:gd name="T2" fmla="*/ 30 w 92"/>
                <a:gd name="T3" fmla="*/ 24 h 126"/>
                <a:gd name="T4" fmla="*/ 26 w 92"/>
                <a:gd name="T5" fmla="*/ 32 h 126"/>
                <a:gd name="T6" fmla="*/ 28 w 92"/>
                <a:gd name="T7" fmla="*/ 38 h 126"/>
                <a:gd name="T8" fmla="*/ 36 w 92"/>
                <a:gd name="T9" fmla="*/ 46 h 126"/>
                <a:gd name="T10" fmla="*/ 72 w 92"/>
                <a:gd name="T11" fmla="*/ 58 h 126"/>
                <a:gd name="T12" fmla="*/ 86 w 92"/>
                <a:gd name="T13" fmla="*/ 70 h 126"/>
                <a:gd name="T14" fmla="*/ 92 w 92"/>
                <a:gd name="T15" fmla="*/ 84 h 126"/>
                <a:gd name="T16" fmla="*/ 92 w 92"/>
                <a:gd name="T17" fmla="*/ 90 h 126"/>
                <a:gd name="T18" fmla="*/ 90 w 92"/>
                <a:gd name="T19" fmla="*/ 106 h 126"/>
                <a:gd name="T20" fmla="*/ 80 w 92"/>
                <a:gd name="T21" fmla="*/ 118 h 126"/>
                <a:gd name="T22" fmla="*/ 66 w 92"/>
                <a:gd name="T23" fmla="*/ 124 h 126"/>
                <a:gd name="T24" fmla="*/ 46 w 92"/>
                <a:gd name="T25" fmla="*/ 126 h 126"/>
                <a:gd name="T26" fmla="*/ 32 w 92"/>
                <a:gd name="T27" fmla="*/ 124 h 126"/>
                <a:gd name="T28" fmla="*/ 8 w 92"/>
                <a:gd name="T29" fmla="*/ 112 h 126"/>
                <a:gd name="T30" fmla="*/ 2 w 92"/>
                <a:gd name="T31" fmla="*/ 104 h 126"/>
                <a:gd name="T32" fmla="*/ 0 w 92"/>
                <a:gd name="T33" fmla="*/ 100 h 126"/>
                <a:gd name="T34" fmla="*/ 2 w 92"/>
                <a:gd name="T35" fmla="*/ 92 h 126"/>
                <a:gd name="T36" fmla="*/ 10 w 92"/>
                <a:gd name="T37" fmla="*/ 90 h 126"/>
                <a:gd name="T38" fmla="*/ 14 w 92"/>
                <a:gd name="T39" fmla="*/ 92 h 126"/>
                <a:gd name="T40" fmla="*/ 18 w 92"/>
                <a:gd name="T41" fmla="*/ 94 h 126"/>
                <a:gd name="T42" fmla="*/ 30 w 92"/>
                <a:gd name="T43" fmla="*/ 104 h 126"/>
                <a:gd name="T44" fmla="*/ 46 w 92"/>
                <a:gd name="T45" fmla="*/ 108 h 126"/>
                <a:gd name="T46" fmla="*/ 58 w 92"/>
                <a:gd name="T47" fmla="*/ 106 h 126"/>
                <a:gd name="T48" fmla="*/ 70 w 92"/>
                <a:gd name="T49" fmla="*/ 98 h 126"/>
                <a:gd name="T50" fmla="*/ 72 w 92"/>
                <a:gd name="T51" fmla="*/ 90 h 126"/>
                <a:gd name="T52" fmla="*/ 68 w 92"/>
                <a:gd name="T53" fmla="*/ 82 h 126"/>
                <a:gd name="T54" fmla="*/ 50 w 92"/>
                <a:gd name="T55" fmla="*/ 72 h 126"/>
                <a:gd name="T56" fmla="*/ 26 w 92"/>
                <a:gd name="T57" fmla="*/ 64 h 126"/>
                <a:gd name="T58" fmla="*/ 12 w 92"/>
                <a:gd name="T59" fmla="*/ 52 h 126"/>
                <a:gd name="T60" fmla="*/ 6 w 92"/>
                <a:gd name="T61" fmla="*/ 40 h 126"/>
                <a:gd name="T62" fmla="*/ 6 w 92"/>
                <a:gd name="T63" fmla="*/ 32 h 126"/>
                <a:gd name="T64" fmla="*/ 8 w 92"/>
                <a:gd name="T65" fmla="*/ 20 h 126"/>
                <a:gd name="T66" fmla="*/ 16 w 92"/>
                <a:gd name="T67" fmla="*/ 10 h 126"/>
                <a:gd name="T68" fmla="*/ 28 w 92"/>
                <a:gd name="T69" fmla="*/ 2 h 126"/>
                <a:gd name="T70" fmla="*/ 46 w 92"/>
                <a:gd name="T71" fmla="*/ 0 h 126"/>
                <a:gd name="T72" fmla="*/ 60 w 92"/>
                <a:gd name="T73" fmla="*/ 2 h 126"/>
                <a:gd name="T74" fmla="*/ 82 w 92"/>
                <a:gd name="T75" fmla="*/ 10 h 126"/>
                <a:gd name="T76" fmla="*/ 88 w 92"/>
                <a:gd name="T77" fmla="*/ 16 h 126"/>
                <a:gd name="T78" fmla="*/ 90 w 92"/>
                <a:gd name="T79" fmla="*/ 22 h 126"/>
                <a:gd name="T80" fmla="*/ 86 w 92"/>
                <a:gd name="T81" fmla="*/ 30 h 126"/>
                <a:gd name="T82" fmla="*/ 80 w 92"/>
                <a:gd name="T83" fmla="*/ 32 h 126"/>
                <a:gd name="T84" fmla="*/ 76 w 92"/>
                <a:gd name="T85" fmla="*/ 32 h 126"/>
                <a:gd name="T86" fmla="*/ 72 w 92"/>
                <a:gd name="T87" fmla="*/ 28 h 126"/>
                <a:gd name="T88" fmla="*/ 62 w 92"/>
                <a:gd name="T89" fmla="*/ 22 h 126"/>
                <a:gd name="T90" fmla="*/ 46 w 92"/>
                <a:gd name="T91" fmla="*/ 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2" h="126">
                  <a:moveTo>
                    <a:pt x="46" y="18"/>
                  </a:moveTo>
                  <a:lnTo>
                    <a:pt x="46" y="18"/>
                  </a:lnTo>
                  <a:lnTo>
                    <a:pt x="38" y="20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6" y="46"/>
                  </a:lnTo>
                  <a:lnTo>
                    <a:pt x="60" y="54"/>
                  </a:lnTo>
                  <a:lnTo>
                    <a:pt x="72" y="58"/>
                  </a:lnTo>
                  <a:lnTo>
                    <a:pt x="82" y="66"/>
                  </a:lnTo>
                  <a:lnTo>
                    <a:pt x="86" y="70"/>
                  </a:lnTo>
                  <a:lnTo>
                    <a:pt x="90" y="76"/>
                  </a:lnTo>
                  <a:lnTo>
                    <a:pt x="92" y="84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2" y="98"/>
                  </a:lnTo>
                  <a:lnTo>
                    <a:pt x="90" y="106"/>
                  </a:lnTo>
                  <a:lnTo>
                    <a:pt x="86" y="112"/>
                  </a:lnTo>
                  <a:lnTo>
                    <a:pt x="80" y="118"/>
                  </a:lnTo>
                  <a:lnTo>
                    <a:pt x="74" y="122"/>
                  </a:lnTo>
                  <a:lnTo>
                    <a:pt x="66" y="124"/>
                  </a:lnTo>
                  <a:lnTo>
                    <a:pt x="58" y="126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32" y="124"/>
                  </a:lnTo>
                  <a:lnTo>
                    <a:pt x="18" y="120"/>
                  </a:lnTo>
                  <a:lnTo>
                    <a:pt x="8" y="112"/>
                  </a:lnTo>
                  <a:lnTo>
                    <a:pt x="2" y="104"/>
                  </a:lnTo>
                  <a:lnTo>
                    <a:pt x="2" y="104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2" y="92"/>
                  </a:lnTo>
                  <a:lnTo>
                    <a:pt x="6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4" y="92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24" y="100"/>
                  </a:lnTo>
                  <a:lnTo>
                    <a:pt x="30" y="104"/>
                  </a:lnTo>
                  <a:lnTo>
                    <a:pt x="38" y="106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58" y="106"/>
                  </a:lnTo>
                  <a:lnTo>
                    <a:pt x="66" y="104"/>
                  </a:lnTo>
                  <a:lnTo>
                    <a:pt x="70" y="98"/>
                  </a:lnTo>
                  <a:lnTo>
                    <a:pt x="72" y="90"/>
                  </a:lnTo>
                  <a:lnTo>
                    <a:pt x="72" y="90"/>
                  </a:lnTo>
                  <a:lnTo>
                    <a:pt x="70" y="86"/>
                  </a:lnTo>
                  <a:lnTo>
                    <a:pt x="68" y="82"/>
                  </a:lnTo>
                  <a:lnTo>
                    <a:pt x="62" y="76"/>
                  </a:lnTo>
                  <a:lnTo>
                    <a:pt x="50" y="72"/>
                  </a:lnTo>
                  <a:lnTo>
                    <a:pt x="38" y="68"/>
                  </a:lnTo>
                  <a:lnTo>
                    <a:pt x="26" y="64"/>
                  </a:lnTo>
                  <a:lnTo>
                    <a:pt x="16" y="56"/>
                  </a:lnTo>
                  <a:lnTo>
                    <a:pt x="12" y="52"/>
                  </a:lnTo>
                  <a:lnTo>
                    <a:pt x="8" y="46"/>
                  </a:lnTo>
                  <a:lnTo>
                    <a:pt x="6" y="40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26"/>
                  </a:lnTo>
                  <a:lnTo>
                    <a:pt x="8" y="20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60" y="2"/>
                  </a:lnTo>
                  <a:lnTo>
                    <a:pt x="72" y="4"/>
                  </a:lnTo>
                  <a:lnTo>
                    <a:pt x="82" y="10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0" y="26"/>
                  </a:lnTo>
                  <a:lnTo>
                    <a:pt x="86" y="30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76" y="32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68" y="24"/>
                  </a:lnTo>
                  <a:lnTo>
                    <a:pt x="62" y="22"/>
                  </a:lnTo>
                  <a:lnTo>
                    <a:pt x="54" y="20"/>
                  </a:lnTo>
                  <a:lnTo>
                    <a:pt x="46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384" y="346"/>
              <a:ext cx="128" cy="166"/>
            </a:xfrm>
            <a:custGeom>
              <a:avLst/>
              <a:gdLst>
                <a:gd name="T0" fmla="*/ 0 w 128"/>
                <a:gd name="T1" fmla="*/ 102 h 166"/>
                <a:gd name="T2" fmla="*/ 0 w 128"/>
                <a:gd name="T3" fmla="*/ 102 h 166"/>
                <a:gd name="T4" fmla="*/ 2 w 128"/>
                <a:gd name="T5" fmla="*/ 92 h 166"/>
                <a:gd name="T6" fmla="*/ 4 w 128"/>
                <a:gd name="T7" fmla="*/ 82 h 166"/>
                <a:gd name="T8" fmla="*/ 8 w 128"/>
                <a:gd name="T9" fmla="*/ 74 h 166"/>
                <a:gd name="T10" fmla="*/ 12 w 128"/>
                <a:gd name="T11" fmla="*/ 66 h 166"/>
                <a:gd name="T12" fmla="*/ 18 w 128"/>
                <a:gd name="T13" fmla="*/ 58 h 166"/>
                <a:gd name="T14" fmla="*/ 26 w 128"/>
                <a:gd name="T15" fmla="*/ 52 h 166"/>
                <a:gd name="T16" fmla="*/ 34 w 128"/>
                <a:gd name="T17" fmla="*/ 46 h 166"/>
                <a:gd name="T18" fmla="*/ 42 w 128"/>
                <a:gd name="T19" fmla="*/ 42 h 166"/>
                <a:gd name="T20" fmla="*/ 64 w 128"/>
                <a:gd name="T21" fmla="*/ 0 h 166"/>
                <a:gd name="T22" fmla="*/ 86 w 128"/>
                <a:gd name="T23" fmla="*/ 42 h 166"/>
                <a:gd name="T24" fmla="*/ 86 w 128"/>
                <a:gd name="T25" fmla="*/ 42 h 166"/>
                <a:gd name="T26" fmla="*/ 94 w 128"/>
                <a:gd name="T27" fmla="*/ 46 h 166"/>
                <a:gd name="T28" fmla="*/ 102 w 128"/>
                <a:gd name="T29" fmla="*/ 52 h 166"/>
                <a:gd name="T30" fmla="*/ 110 w 128"/>
                <a:gd name="T31" fmla="*/ 58 h 166"/>
                <a:gd name="T32" fmla="*/ 116 w 128"/>
                <a:gd name="T33" fmla="*/ 66 h 166"/>
                <a:gd name="T34" fmla="*/ 120 w 128"/>
                <a:gd name="T35" fmla="*/ 74 h 166"/>
                <a:gd name="T36" fmla="*/ 124 w 128"/>
                <a:gd name="T37" fmla="*/ 82 h 166"/>
                <a:gd name="T38" fmla="*/ 126 w 128"/>
                <a:gd name="T39" fmla="*/ 92 h 166"/>
                <a:gd name="T40" fmla="*/ 128 w 128"/>
                <a:gd name="T41" fmla="*/ 102 h 166"/>
                <a:gd name="T42" fmla="*/ 128 w 128"/>
                <a:gd name="T43" fmla="*/ 102 h 166"/>
                <a:gd name="T44" fmla="*/ 126 w 128"/>
                <a:gd name="T45" fmla="*/ 114 h 166"/>
                <a:gd name="T46" fmla="*/ 122 w 128"/>
                <a:gd name="T47" fmla="*/ 126 h 166"/>
                <a:gd name="T48" fmla="*/ 116 w 128"/>
                <a:gd name="T49" fmla="*/ 138 h 166"/>
                <a:gd name="T50" fmla="*/ 108 w 128"/>
                <a:gd name="T51" fmla="*/ 146 h 166"/>
                <a:gd name="T52" fmla="*/ 100 w 128"/>
                <a:gd name="T53" fmla="*/ 154 h 166"/>
                <a:gd name="T54" fmla="*/ 88 w 128"/>
                <a:gd name="T55" fmla="*/ 160 h 166"/>
                <a:gd name="T56" fmla="*/ 76 w 128"/>
                <a:gd name="T57" fmla="*/ 164 h 166"/>
                <a:gd name="T58" fmla="*/ 64 w 128"/>
                <a:gd name="T59" fmla="*/ 166 h 166"/>
                <a:gd name="T60" fmla="*/ 64 w 128"/>
                <a:gd name="T61" fmla="*/ 166 h 166"/>
                <a:gd name="T62" fmla="*/ 52 w 128"/>
                <a:gd name="T63" fmla="*/ 164 h 166"/>
                <a:gd name="T64" fmla="*/ 40 w 128"/>
                <a:gd name="T65" fmla="*/ 160 h 166"/>
                <a:gd name="T66" fmla="*/ 28 w 128"/>
                <a:gd name="T67" fmla="*/ 154 h 166"/>
                <a:gd name="T68" fmla="*/ 20 w 128"/>
                <a:gd name="T69" fmla="*/ 146 h 166"/>
                <a:gd name="T70" fmla="*/ 12 w 128"/>
                <a:gd name="T71" fmla="*/ 138 h 166"/>
                <a:gd name="T72" fmla="*/ 6 w 128"/>
                <a:gd name="T73" fmla="*/ 126 h 166"/>
                <a:gd name="T74" fmla="*/ 2 w 128"/>
                <a:gd name="T75" fmla="*/ 114 h 166"/>
                <a:gd name="T76" fmla="*/ 0 w 128"/>
                <a:gd name="T77" fmla="*/ 10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66">
                  <a:moveTo>
                    <a:pt x="0" y="102"/>
                  </a:moveTo>
                  <a:lnTo>
                    <a:pt x="0" y="102"/>
                  </a:lnTo>
                  <a:lnTo>
                    <a:pt x="2" y="92"/>
                  </a:lnTo>
                  <a:lnTo>
                    <a:pt x="4" y="82"/>
                  </a:lnTo>
                  <a:lnTo>
                    <a:pt x="8" y="74"/>
                  </a:lnTo>
                  <a:lnTo>
                    <a:pt x="12" y="66"/>
                  </a:lnTo>
                  <a:lnTo>
                    <a:pt x="18" y="58"/>
                  </a:lnTo>
                  <a:lnTo>
                    <a:pt x="26" y="52"/>
                  </a:lnTo>
                  <a:lnTo>
                    <a:pt x="34" y="46"/>
                  </a:lnTo>
                  <a:lnTo>
                    <a:pt x="42" y="42"/>
                  </a:lnTo>
                  <a:lnTo>
                    <a:pt x="64" y="0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94" y="46"/>
                  </a:lnTo>
                  <a:lnTo>
                    <a:pt x="102" y="52"/>
                  </a:lnTo>
                  <a:lnTo>
                    <a:pt x="110" y="58"/>
                  </a:lnTo>
                  <a:lnTo>
                    <a:pt x="116" y="66"/>
                  </a:lnTo>
                  <a:lnTo>
                    <a:pt x="120" y="74"/>
                  </a:lnTo>
                  <a:lnTo>
                    <a:pt x="124" y="82"/>
                  </a:lnTo>
                  <a:lnTo>
                    <a:pt x="126" y="92"/>
                  </a:lnTo>
                  <a:lnTo>
                    <a:pt x="128" y="102"/>
                  </a:lnTo>
                  <a:lnTo>
                    <a:pt x="128" y="102"/>
                  </a:lnTo>
                  <a:lnTo>
                    <a:pt x="126" y="114"/>
                  </a:lnTo>
                  <a:lnTo>
                    <a:pt x="122" y="126"/>
                  </a:lnTo>
                  <a:lnTo>
                    <a:pt x="116" y="138"/>
                  </a:lnTo>
                  <a:lnTo>
                    <a:pt x="108" y="146"/>
                  </a:lnTo>
                  <a:lnTo>
                    <a:pt x="100" y="154"/>
                  </a:lnTo>
                  <a:lnTo>
                    <a:pt x="88" y="160"/>
                  </a:lnTo>
                  <a:lnTo>
                    <a:pt x="76" y="164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52" y="164"/>
                  </a:lnTo>
                  <a:lnTo>
                    <a:pt x="40" y="160"/>
                  </a:lnTo>
                  <a:lnTo>
                    <a:pt x="28" y="154"/>
                  </a:lnTo>
                  <a:lnTo>
                    <a:pt x="20" y="146"/>
                  </a:lnTo>
                  <a:lnTo>
                    <a:pt x="12" y="138"/>
                  </a:lnTo>
                  <a:lnTo>
                    <a:pt x="6" y="126"/>
                  </a:lnTo>
                  <a:lnTo>
                    <a:pt x="2" y="114"/>
                  </a:lnTo>
                  <a:lnTo>
                    <a:pt x="0" y="1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384" y="146"/>
              <a:ext cx="128" cy="166"/>
            </a:xfrm>
            <a:custGeom>
              <a:avLst/>
              <a:gdLst>
                <a:gd name="T0" fmla="*/ 128 w 128"/>
                <a:gd name="T1" fmla="*/ 64 h 166"/>
                <a:gd name="T2" fmla="*/ 128 w 128"/>
                <a:gd name="T3" fmla="*/ 64 h 166"/>
                <a:gd name="T4" fmla="*/ 126 w 128"/>
                <a:gd name="T5" fmla="*/ 74 h 166"/>
                <a:gd name="T6" fmla="*/ 124 w 128"/>
                <a:gd name="T7" fmla="*/ 84 h 166"/>
                <a:gd name="T8" fmla="*/ 120 w 128"/>
                <a:gd name="T9" fmla="*/ 92 h 166"/>
                <a:gd name="T10" fmla="*/ 116 w 128"/>
                <a:gd name="T11" fmla="*/ 100 h 166"/>
                <a:gd name="T12" fmla="*/ 110 w 128"/>
                <a:gd name="T13" fmla="*/ 108 h 166"/>
                <a:gd name="T14" fmla="*/ 102 w 128"/>
                <a:gd name="T15" fmla="*/ 114 h 166"/>
                <a:gd name="T16" fmla="*/ 94 w 128"/>
                <a:gd name="T17" fmla="*/ 120 h 166"/>
                <a:gd name="T18" fmla="*/ 86 w 128"/>
                <a:gd name="T19" fmla="*/ 124 h 166"/>
                <a:gd name="T20" fmla="*/ 64 w 128"/>
                <a:gd name="T21" fmla="*/ 166 h 166"/>
                <a:gd name="T22" fmla="*/ 42 w 128"/>
                <a:gd name="T23" fmla="*/ 124 h 166"/>
                <a:gd name="T24" fmla="*/ 42 w 128"/>
                <a:gd name="T25" fmla="*/ 124 h 166"/>
                <a:gd name="T26" fmla="*/ 34 w 128"/>
                <a:gd name="T27" fmla="*/ 120 h 166"/>
                <a:gd name="T28" fmla="*/ 26 w 128"/>
                <a:gd name="T29" fmla="*/ 114 h 166"/>
                <a:gd name="T30" fmla="*/ 18 w 128"/>
                <a:gd name="T31" fmla="*/ 108 h 166"/>
                <a:gd name="T32" fmla="*/ 12 w 128"/>
                <a:gd name="T33" fmla="*/ 100 h 166"/>
                <a:gd name="T34" fmla="*/ 8 w 128"/>
                <a:gd name="T35" fmla="*/ 92 h 166"/>
                <a:gd name="T36" fmla="*/ 4 w 128"/>
                <a:gd name="T37" fmla="*/ 84 h 166"/>
                <a:gd name="T38" fmla="*/ 2 w 128"/>
                <a:gd name="T39" fmla="*/ 74 h 166"/>
                <a:gd name="T40" fmla="*/ 0 w 128"/>
                <a:gd name="T41" fmla="*/ 64 h 166"/>
                <a:gd name="T42" fmla="*/ 0 w 128"/>
                <a:gd name="T43" fmla="*/ 64 h 166"/>
                <a:gd name="T44" fmla="*/ 2 w 128"/>
                <a:gd name="T45" fmla="*/ 50 h 166"/>
                <a:gd name="T46" fmla="*/ 6 w 128"/>
                <a:gd name="T47" fmla="*/ 38 h 166"/>
                <a:gd name="T48" fmla="*/ 12 w 128"/>
                <a:gd name="T49" fmla="*/ 28 h 166"/>
                <a:gd name="T50" fmla="*/ 20 w 128"/>
                <a:gd name="T51" fmla="*/ 18 h 166"/>
                <a:gd name="T52" fmla="*/ 28 w 128"/>
                <a:gd name="T53" fmla="*/ 10 h 166"/>
                <a:gd name="T54" fmla="*/ 40 w 128"/>
                <a:gd name="T55" fmla="*/ 6 h 166"/>
                <a:gd name="T56" fmla="*/ 52 w 128"/>
                <a:gd name="T57" fmla="*/ 2 h 166"/>
                <a:gd name="T58" fmla="*/ 64 w 128"/>
                <a:gd name="T59" fmla="*/ 0 h 166"/>
                <a:gd name="T60" fmla="*/ 64 w 128"/>
                <a:gd name="T61" fmla="*/ 0 h 166"/>
                <a:gd name="T62" fmla="*/ 76 w 128"/>
                <a:gd name="T63" fmla="*/ 2 h 166"/>
                <a:gd name="T64" fmla="*/ 88 w 128"/>
                <a:gd name="T65" fmla="*/ 6 h 166"/>
                <a:gd name="T66" fmla="*/ 100 w 128"/>
                <a:gd name="T67" fmla="*/ 10 h 166"/>
                <a:gd name="T68" fmla="*/ 108 w 128"/>
                <a:gd name="T69" fmla="*/ 18 h 166"/>
                <a:gd name="T70" fmla="*/ 116 w 128"/>
                <a:gd name="T71" fmla="*/ 28 h 166"/>
                <a:gd name="T72" fmla="*/ 122 w 128"/>
                <a:gd name="T73" fmla="*/ 38 h 166"/>
                <a:gd name="T74" fmla="*/ 126 w 128"/>
                <a:gd name="T75" fmla="*/ 50 h 166"/>
                <a:gd name="T76" fmla="*/ 128 w 128"/>
                <a:gd name="T77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66">
                  <a:moveTo>
                    <a:pt x="128" y="64"/>
                  </a:moveTo>
                  <a:lnTo>
                    <a:pt x="128" y="64"/>
                  </a:lnTo>
                  <a:lnTo>
                    <a:pt x="126" y="74"/>
                  </a:lnTo>
                  <a:lnTo>
                    <a:pt x="124" y="84"/>
                  </a:lnTo>
                  <a:lnTo>
                    <a:pt x="120" y="92"/>
                  </a:lnTo>
                  <a:lnTo>
                    <a:pt x="116" y="100"/>
                  </a:lnTo>
                  <a:lnTo>
                    <a:pt x="110" y="108"/>
                  </a:lnTo>
                  <a:lnTo>
                    <a:pt x="102" y="114"/>
                  </a:lnTo>
                  <a:lnTo>
                    <a:pt x="94" y="120"/>
                  </a:lnTo>
                  <a:lnTo>
                    <a:pt x="86" y="124"/>
                  </a:lnTo>
                  <a:lnTo>
                    <a:pt x="64" y="166"/>
                  </a:lnTo>
                  <a:lnTo>
                    <a:pt x="42" y="124"/>
                  </a:lnTo>
                  <a:lnTo>
                    <a:pt x="42" y="124"/>
                  </a:lnTo>
                  <a:lnTo>
                    <a:pt x="34" y="120"/>
                  </a:lnTo>
                  <a:lnTo>
                    <a:pt x="26" y="114"/>
                  </a:lnTo>
                  <a:lnTo>
                    <a:pt x="18" y="108"/>
                  </a:lnTo>
                  <a:lnTo>
                    <a:pt x="12" y="100"/>
                  </a:lnTo>
                  <a:lnTo>
                    <a:pt x="8" y="92"/>
                  </a:lnTo>
                  <a:lnTo>
                    <a:pt x="4" y="84"/>
                  </a:lnTo>
                  <a:lnTo>
                    <a:pt x="2" y="7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100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935" y="-219649"/>
            <a:ext cx="3240031" cy="18013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9910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0" y="0"/>
            <a:ext cx="12192000" cy="2146300"/>
            <a:chOff x="0" y="0"/>
            <a:chExt cx="7680" cy="1352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7680" cy="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0" y="0"/>
              <a:ext cx="7680" cy="1176"/>
            </a:xfrm>
            <a:custGeom>
              <a:avLst/>
              <a:gdLst>
                <a:gd name="T0" fmla="*/ 7680 w 7680"/>
                <a:gd name="T1" fmla="*/ 0 h 1176"/>
                <a:gd name="T2" fmla="*/ 0 w 7680"/>
                <a:gd name="T3" fmla="*/ 0 h 1176"/>
                <a:gd name="T4" fmla="*/ 0 w 7680"/>
                <a:gd name="T5" fmla="*/ 926 h 1176"/>
                <a:gd name="T6" fmla="*/ 770 w 7680"/>
                <a:gd name="T7" fmla="*/ 924 h 1176"/>
                <a:gd name="T8" fmla="*/ 876 w 7680"/>
                <a:gd name="T9" fmla="*/ 812 h 1176"/>
                <a:gd name="T10" fmla="*/ 936 w 7680"/>
                <a:gd name="T11" fmla="*/ 960 h 1176"/>
                <a:gd name="T12" fmla="*/ 1044 w 7680"/>
                <a:gd name="T13" fmla="*/ 428 h 1176"/>
                <a:gd name="T14" fmla="*/ 1134 w 7680"/>
                <a:gd name="T15" fmla="*/ 1176 h 1176"/>
                <a:gd name="T16" fmla="*/ 1200 w 7680"/>
                <a:gd name="T17" fmla="*/ 890 h 1176"/>
                <a:gd name="T18" fmla="*/ 1258 w 7680"/>
                <a:gd name="T19" fmla="*/ 950 h 1176"/>
                <a:gd name="T20" fmla="*/ 1328 w 7680"/>
                <a:gd name="T21" fmla="*/ 728 h 1176"/>
                <a:gd name="T22" fmla="*/ 1416 w 7680"/>
                <a:gd name="T23" fmla="*/ 1012 h 1176"/>
                <a:gd name="T24" fmla="*/ 1486 w 7680"/>
                <a:gd name="T25" fmla="*/ 880 h 1176"/>
                <a:gd name="T26" fmla="*/ 1524 w 7680"/>
                <a:gd name="T27" fmla="*/ 976 h 1176"/>
                <a:gd name="T28" fmla="*/ 1586 w 7680"/>
                <a:gd name="T29" fmla="*/ 924 h 1176"/>
                <a:gd name="T30" fmla="*/ 7680 w 7680"/>
                <a:gd name="T31" fmla="*/ 926 h 1176"/>
                <a:gd name="T32" fmla="*/ 7680 w 7680"/>
                <a:gd name="T33" fmla="*/ 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80" h="1176">
                  <a:moveTo>
                    <a:pt x="7680" y="0"/>
                  </a:moveTo>
                  <a:lnTo>
                    <a:pt x="0" y="0"/>
                  </a:lnTo>
                  <a:lnTo>
                    <a:pt x="0" y="926"/>
                  </a:lnTo>
                  <a:lnTo>
                    <a:pt x="770" y="924"/>
                  </a:lnTo>
                  <a:lnTo>
                    <a:pt x="876" y="812"/>
                  </a:lnTo>
                  <a:lnTo>
                    <a:pt x="936" y="960"/>
                  </a:lnTo>
                  <a:lnTo>
                    <a:pt x="1044" y="428"/>
                  </a:lnTo>
                  <a:lnTo>
                    <a:pt x="1134" y="1176"/>
                  </a:lnTo>
                  <a:lnTo>
                    <a:pt x="1200" y="890"/>
                  </a:lnTo>
                  <a:lnTo>
                    <a:pt x="1258" y="950"/>
                  </a:lnTo>
                  <a:lnTo>
                    <a:pt x="1328" y="728"/>
                  </a:lnTo>
                  <a:lnTo>
                    <a:pt x="1416" y="1012"/>
                  </a:lnTo>
                  <a:lnTo>
                    <a:pt x="1486" y="880"/>
                  </a:lnTo>
                  <a:lnTo>
                    <a:pt x="1524" y="976"/>
                  </a:lnTo>
                  <a:lnTo>
                    <a:pt x="1586" y="924"/>
                  </a:lnTo>
                  <a:lnTo>
                    <a:pt x="7680" y="926"/>
                  </a:lnTo>
                  <a:lnTo>
                    <a:pt x="7680" y="0"/>
                  </a:lnTo>
                  <a:close/>
                </a:path>
              </a:pathLst>
            </a:custGeom>
            <a:solidFill>
              <a:srgbClr val="3B485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672" y="566"/>
              <a:ext cx="92" cy="126"/>
            </a:xfrm>
            <a:custGeom>
              <a:avLst/>
              <a:gdLst>
                <a:gd name="T0" fmla="*/ 46 w 92"/>
                <a:gd name="T1" fmla="*/ 18 h 126"/>
                <a:gd name="T2" fmla="*/ 30 w 92"/>
                <a:gd name="T3" fmla="*/ 24 h 126"/>
                <a:gd name="T4" fmla="*/ 26 w 92"/>
                <a:gd name="T5" fmla="*/ 32 h 126"/>
                <a:gd name="T6" fmla="*/ 28 w 92"/>
                <a:gd name="T7" fmla="*/ 38 h 126"/>
                <a:gd name="T8" fmla="*/ 36 w 92"/>
                <a:gd name="T9" fmla="*/ 46 h 126"/>
                <a:gd name="T10" fmla="*/ 72 w 92"/>
                <a:gd name="T11" fmla="*/ 58 h 126"/>
                <a:gd name="T12" fmla="*/ 86 w 92"/>
                <a:gd name="T13" fmla="*/ 70 h 126"/>
                <a:gd name="T14" fmla="*/ 92 w 92"/>
                <a:gd name="T15" fmla="*/ 84 h 126"/>
                <a:gd name="T16" fmla="*/ 92 w 92"/>
                <a:gd name="T17" fmla="*/ 90 h 126"/>
                <a:gd name="T18" fmla="*/ 90 w 92"/>
                <a:gd name="T19" fmla="*/ 106 h 126"/>
                <a:gd name="T20" fmla="*/ 80 w 92"/>
                <a:gd name="T21" fmla="*/ 118 h 126"/>
                <a:gd name="T22" fmla="*/ 66 w 92"/>
                <a:gd name="T23" fmla="*/ 124 h 126"/>
                <a:gd name="T24" fmla="*/ 46 w 92"/>
                <a:gd name="T25" fmla="*/ 126 h 126"/>
                <a:gd name="T26" fmla="*/ 32 w 92"/>
                <a:gd name="T27" fmla="*/ 124 h 126"/>
                <a:gd name="T28" fmla="*/ 8 w 92"/>
                <a:gd name="T29" fmla="*/ 112 h 126"/>
                <a:gd name="T30" fmla="*/ 2 w 92"/>
                <a:gd name="T31" fmla="*/ 104 h 126"/>
                <a:gd name="T32" fmla="*/ 0 w 92"/>
                <a:gd name="T33" fmla="*/ 100 h 126"/>
                <a:gd name="T34" fmla="*/ 2 w 92"/>
                <a:gd name="T35" fmla="*/ 92 h 126"/>
                <a:gd name="T36" fmla="*/ 10 w 92"/>
                <a:gd name="T37" fmla="*/ 90 h 126"/>
                <a:gd name="T38" fmla="*/ 14 w 92"/>
                <a:gd name="T39" fmla="*/ 92 h 126"/>
                <a:gd name="T40" fmla="*/ 18 w 92"/>
                <a:gd name="T41" fmla="*/ 94 h 126"/>
                <a:gd name="T42" fmla="*/ 30 w 92"/>
                <a:gd name="T43" fmla="*/ 104 h 126"/>
                <a:gd name="T44" fmla="*/ 46 w 92"/>
                <a:gd name="T45" fmla="*/ 108 h 126"/>
                <a:gd name="T46" fmla="*/ 58 w 92"/>
                <a:gd name="T47" fmla="*/ 106 h 126"/>
                <a:gd name="T48" fmla="*/ 70 w 92"/>
                <a:gd name="T49" fmla="*/ 98 h 126"/>
                <a:gd name="T50" fmla="*/ 72 w 92"/>
                <a:gd name="T51" fmla="*/ 90 h 126"/>
                <a:gd name="T52" fmla="*/ 68 w 92"/>
                <a:gd name="T53" fmla="*/ 82 h 126"/>
                <a:gd name="T54" fmla="*/ 50 w 92"/>
                <a:gd name="T55" fmla="*/ 72 h 126"/>
                <a:gd name="T56" fmla="*/ 26 w 92"/>
                <a:gd name="T57" fmla="*/ 64 h 126"/>
                <a:gd name="T58" fmla="*/ 12 w 92"/>
                <a:gd name="T59" fmla="*/ 52 h 126"/>
                <a:gd name="T60" fmla="*/ 6 w 92"/>
                <a:gd name="T61" fmla="*/ 40 h 126"/>
                <a:gd name="T62" fmla="*/ 6 w 92"/>
                <a:gd name="T63" fmla="*/ 32 h 126"/>
                <a:gd name="T64" fmla="*/ 8 w 92"/>
                <a:gd name="T65" fmla="*/ 20 h 126"/>
                <a:gd name="T66" fmla="*/ 16 w 92"/>
                <a:gd name="T67" fmla="*/ 10 h 126"/>
                <a:gd name="T68" fmla="*/ 28 w 92"/>
                <a:gd name="T69" fmla="*/ 2 h 126"/>
                <a:gd name="T70" fmla="*/ 46 w 92"/>
                <a:gd name="T71" fmla="*/ 0 h 126"/>
                <a:gd name="T72" fmla="*/ 60 w 92"/>
                <a:gd name="T73" fmla="*/ 2 h 126"/>
                <a:gd name="T74" fmla="*/ 82 w 92"/>
                <a:gd name="T75" fmla="*/ 10 h 126"/>
                <a:gd name="T76" fmla="*/ 88 w 92"/>
                <a:gd name="T77" fmla="*/ 16 h 126"/>
                <a:gd name="T78" fmla="*/ 90 w 92"/>
                <a:gd name="T79" fmla="*/ 22 h 126"/>
                <a:gd name="T80" fmla="*/ 86 w 92"/>
                <a:gd name="T81" fmla="*/ 30 h 126"/>
                <a:gd name="T82" fmla="*/ 80 w 92"/>
                <a:gd name="T83" fmla="*/ 32 h 126"/>
                <a:gd name="T84" fmla="*/ 76 w 92"/>
                <a:gd name="T85" fmla="*/ 32 h 126"/>
                <a:gd name="T86" fmla="*/ 72 w 92"/>
                <a:gd name="T87" fmla="*/ 28 h 126"/>
                <a:gd name="T88" fmla="*/ 62 w 92"/>
                <a:gd name="T89" fmla="*/ 22 h 126"/>
                <a:gd name="T90" fmla="*/ 46 w 92"/>
                <a:gd name="T91" fmla="*/ 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2" h="126">
                  <a:moveTo>
                    <a:pt x="46" y="18"/>
                  </a:moveTo>
                  <a:lnTo>
                    <a:pt x="46" y="18"/>
                  </a:lnTo>
                  <a:lnTo>
                    <a:pt x="38" y="20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6" y="46"/>
                  </a:lnTo>
                  <a:lnTo>
                    <a:pt x="60" y="54"/>
                  </a:lnTo>
                  <a:lnTo>
                    <a:pt x="72" y="58"/>
                  </a:lnTo>
                  <a:lnTo>
                    <a:pt x="82" y="66"/>
                  </a:lnTo>
                  <a:lnTo>
                    <a:pt x="86" y="70"/>
                  </a:lnTo>
                  <a:lnTo>
                    <a:pt x="90" y="76"/>
                  </a:lnTo>
                  <a:lnTo>
                    <a:pt x="92" y="84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2" y="98"/>
                  </a:lnTo>
                  <a:lnTo>
                    <a:pt x="90" y="106"/>
                  </a:lnTo>
                  <a:lnTo>
                    <a:pt x="86" y="112"/>
                  </a:lnTo>
                  <a:lnTo>
                    <a:pt x="80" y="118"/>
                  </a:lnTo>
                  <a:lnTo>
                    <a:pt x="74" y="122"/>
                  </a:lnTo>
                  <a:lnTo>
                    <a:pt x="66" y="124"/>
                  </a:lnTo>
                  <a:lnTo>
                    <a:pt x="58" y="126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32" y="124"/>
                  </a:lnTo>
                  <a:lnTo>
                    <a:pt x="18" y="120"/>
                  </a:lnTo>
                  <a:lnTo>
                    <a:pt x="8" y="112"/>
                  </a:lnTo>
                  <a:lnTo>
                    <a:pt x="2" y="104"/>
                  </a:lnTo>
                  <a:lnTo>
                    <a:pt x="2" y="104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2" y="92"/>
                  </a:lnTo>
                  <a:lnTo>
                    <a:pt x="6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4" y="92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24" y="100"/>
                  </a:lnTo>
                  <a:lnTo>
                    <a:pt x="30" y="104"/>
                  </a:lnTo>
                  <a:lnTo>
                    <a:pt x="38" y="106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58" y="106"/>
                  </a:lnTo>
                  <a:lnTo>
                    <a:pt x="66" y="104"/>
                  </a:lnTo>
                  <a:lnTo>
                    <a:pt x="70" y="98"/>
                  </a:lnTo>
                  <a:lnTo>
                    <a:pt x="72" y="90"/>
                  </a:lnTo>
                  <a:lnTo>
                    <a:pt x="72" y="90"/>
                  </a:lnTo>
                  <a:lnTo>
                    <a:pt x="70" y="86"/>
                  </a:lnTo>
                  <a:lnTo>
                    <a:pt x="68" y="82"/>
                  </a:lnTo>
                  <a:lnTo>
                    <a:pt x="62" y="76"/>
                  </a:lnTo>
                  <a:lnTo>
                    <a:pt x="50" y="72"/>
                  </a:lnTo>
                  <a:lnTo>
                    <a:pt x="38" y="68"/>
                  </a:lnTo>
                  <a:lnTo>
                    <a:pt x="26" y="64"/>
                  </a:lnTo>
                  <a:lnTo>
                    <a:pt x="16" y="56"/>
                  </a:lnTo>
                  <a:lnTo>
                    <a:pt x="12" y="52"/>
                  </a:lnTo>
                  <a:lnTo>
                    <a:pt x="8" y="46"/>
                  </a:lnTo>
                  <a:lnTo>
                    <a:pt x="6" y="40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26"/>
                  </a:lnTo>
                  <a:lnTo>
                    <a:pt x="8" y="20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60" y="2"/>
                  </a:lnTo>
                  <a:lnTo>
                    <a:pt x="72" y="4"/>
                  </a:lnTo>
                  <a:lnTo>
                    <a:pt x="82" y="10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0" y="26"/>
                  </a:lnTo>
                  <a:lnTo>
                    <a:pt x="86" y="30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76" y="32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68" y="24"/>
                  </a:lnTo>
                  <a:lnTo>
                    <a:pt x="62" y="22"/>
                  </a:lnTo>
                  <a:lnTo>
                    <a:pt x="54" y="20"/>
                  </a:lnTo>
                  <a:lnTo>
                    <a:pt x="46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384" y="346"/>
              <a:ext cx="128" cy="166"/>
            </a:xfrm>
            <a:custGeom>
              <a:avLst/>
              <a:gdLst>
                <a:gd name="T0" fmla="*/ 0 w 128"/>
                <a:gd name="T1" fmla="*/ 102 h 166"/>
                <a:gd name="T2" fmla="*/ 0 w 128"/>
                <a:gd name="T3" fmla="*/ 102 h 166"/>
                <a:gd name="T4" fmla="*/ 2 w 128"/>
                <a:gd name="T5" fmla="*/ 92 h 166"/>
                <a:gd name="T6" fmla="*/ 4 w 128"/>
                <a:gd name="T7" fmla="*/ 82 h 166"/>
                <a:gd name="T8" fmla="*/ 8 w 128"/>
                <a:gd name="T9" fmla="*/ 74 h 166"/>
                <a:gd name="T10" fmla="*/ 12 w 128"/>
                <a:gd name="T11" fmla="*/ 66 h 166"/>
                <a:gd name="T12" fmla="*/ 18 w 128"/>
                <a:gd name="T13" fmla="*/ 58 h 166"/>
                <a:gd name="T14" fmla="*/ 26 w 128"/>
                <a:gd name="T15" fmla="*/ 52 h 166"/>
                <a:gd name="T16" fmla="*/ 34 w 128"/>
                <a:gd name="T17" fmla="*/ 46 h 166"/>
                <a:gd name="T18" fmla="*/ 42 w 128"/>
                <a:gd name="T19" fmla="*/ 42 h 166"/>
                <a:gd name="T20" fmla="*/ 64 w 128"/>
                <a:gd name="T21" fmla="*/ 0 h 166"/>
                <a:gd name="T22" fmla="*/ 86 w 128"/>
                <a:gd name="T23" fmla="*/ 42 h 166"/>
                <a:gd name="T24" fmla="*/ 86 w 128"/>
                <a:gd name="T25" fmla="*/ 42 h 166"/>
                <a:gd name="T26" fmla="*/ 94 w 128"/>
                <a:gd name="T27" fmla="*/ 46 h 166"/>
                <a:gd name="T28" fmla="*/ 102 w 128"/>
                <a:gd name="T29" fmla="*/ 52 h 166"/>
                <a:gd name="T30" fmla="*/ 110 w 128"/>
                <a:gd name="T31" fmla="*/ 58 h 166"/>
                <a:gd name="T32" fmla="*/ 116 w 128"/>
                <a:gd name="T33" fmla="*/ 66 h 166"/>
                <a:gd name="T34" fmla="*/ 120 w 128"/>
                <a:gd name="T35" fmla="*/ 74 h 166"/>
                <a:gd name="T36" fmla="*/ 124 w 128"/>
                <a:gd name="T37" fmla="*/ 82 h 166"/>
                <a:gd name="T38" fmla="*/ 126 w 128"/>
                <a:gd name="T39" fmla="*/ 92 h 166"/>
                <a:gd name="T40" fmla="*/ 128 w 128"/>
                <a:gd name="T41" fmla="*/ 102 h 166"/>
                <a:gd name="T42" fmla="*/ 128 w 128"/>
                <a:gd name="T43" fmla="*/ 102 h 166"/>
                <a:gd name="T44" fmla="*/ 126 w 128"/>
                <a:gd name="T45" fmla="*/ 114 h 166"/>
                <a:gd name="T46" fmla="*/ 122 w 128"/>
                <a:gd name="T47" fmla="*/ 126 h 166"/>
                <a:gd name="T48" fmla="*/ 116 w 128"/>
                <a:gd name="T49" fmla="*/ 138 h 166"/>
                <a:gd name="T50" fmla="*/ 108 w 128"/>
                <a:gd name="T51" fmla="*/ 146 h 166"/>
                <a:gd name="T52" fmla="*/ 100 w 128"/>
                <a:gd name="T53" fmla="*/ 154 h 166"/>
                <a:gd name="T54" fmla="*/ 88 w 128"/>
                <a:gd name="T55" fmla="*/ 160 h 166"/>
                <a:gd name="T56" fmla="*/ 76 w 128"/>
                <a:gd name="T57" fmla="*/ 164 h 166"/>
                <a:gd name="T58" fmla="*/ 64 w 128"/>
                <a:gd name="T59" fmla="*/ 166 h 166"/>
                <a:gd name="T60" fmla="*/ 64 w 128"/>
                <a:gd name="T61" fmla="*/ 166 h 166"/>
                <a:gd name="T62" fmla="*/ 52 w 128"/>
                <a:gd name="T63" fmla="*/ 164 h 166"/>
                <a:gd name="T64" fmla="*/ 40 w 128"/>
                <a:gd name="T65" fmla="*/ 160 h 166"/>
                <a:gd name="T66" fmla="*/ 28 w 128"/>
                <a:gd name="T67" fmla="*/ 154 h 166"/>
                <a:gd name="T68" fmla="*/ 20 w 128"/>
                <a:gd name="T69" fmla="*/ 146 h 166"/>
                <a:gd name="T70" fmla="*/ 12 w 128"/>
                <a:gd name="T71" fmla="*/ 138 h 166"/>
                <a:gd name="T72" fmla="*/ 6 w 128"/>
                <a:gd name="T73" fmla="*/ 126 h 166"/>
                <a:gd name="T74" fmla="*/ 2 w 128"/>
                <a:gd name="T75" fmla="*/ 114 h 166"/>
                <a:gd name="T76" fmla="*/ 0 w 128"/>
                <a:gd name="T77" fmla="*/ 10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66">
                  <a:moveTo>
                    <a:pt x="0" y="102"/>
                  </a:moveTo>
                  <a:lnTo>
                    <a:pt x="0" y="102"/>
                  </a:lnTo>
                  <a:lnTo>
                    <a:pt x="2" y="92"/>
                  </a:lnTo>
                  <a:lnTo>
                    <a:pt x="4" y="82"/>
                  </a:lnTo>
                  <a:lnTo>
                    <a:pt x="8" y="74"/>
                  </a:lnTo>
                  <a:lnTo>
                    <a:pt x="12" y="66"/>
                  </a:lnTo>
                  <a:lnTo>
                    <a:pt x="18" y="58"/>
                  </a:lnTo>
                  <a:lnTo>
                    <a:pt x="26" y="52"/>
                  </a:lnTo>
                  <a:lnTo>
                    <a:pt x="34" y="46"/>
                  </a:lnTo>
                  <a:lnTo>
                    <a:pt x="42" y="42"/>
                  </a:lnTo>
                  <a:lnTo>
                    <a:pt x="64" y="0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94" y="46"/>
                  </a:lnTo>
                  <a:lnTo>
                    <a:pt x="102" y="52"/>
                  </a:lnTo>
                  <a:lnTo>
                    <a:pt x="110" y="58"/>
                  </a:lnTo>
                  <a:lnTo>
                    <a:pt x="116" y="66"/>
                  </a:lnTo>
                  <a:lnTo>
                    <a:pt x="120" y="74"/>
                  </a:lnTo>
                  <a:lnTo>
                    <a:pt x="124" y="82"/>
                  </a:lnTo>
                  <a:lnTo>
                    <a:pt x="126" y="92"/>
                  </a:lnTo>
                  <a:lnTo>
                    <a:pt x="128" y="102"/>
                  </a:lnTo>
                  <a:lnTo>
                    <a:pt x="128" y="102"/>
                  </a:lnTo>
                  <a:lnTo>
                    <a:pt x="126" y="114"/>
                  </a:lnTo>
                  <a:lnTo>
                    <a:pt x="122" y="126"/>
                  </a:lnTo>
                  <a:lnTo>
                    <a:pt x="116" y="138"/>
                  </a:lnTo>
                  <a:lnTo>
                    <a:pt x="108" y="146"/>
                  </a:lnTo>
                  <a:lnTo>
                    <a:pt x="100" y="154"/>
                  </a:lnTo>
                  <a:lnTo>
                    <a:pt x="88" y="160"/>
                  </a:lnTo>
                  <a:lnTo>
                    <a:pt x="76" y="164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52" y="164"/>
                  </a:lnTo>
                  <a:lnTo>
                    <a:pt x="40" y="160"/>
                  </a:lnTo>
                  <a:lnTo>
                    <a:pt x="28" y="154"/>
                  </a:lnTo>
                  <a:lnTo>
                    <a:pt x="20" y="146"/>
                  </a:lnTo>
                  <a:lnTo>
                    <a:pt x="12" y="138"/>
                  </a:lnTo>
                  <a:lnTo>
                    <a:pt x="6" y="126"/>
                  </a:lnTo>
                  <a:lnTo>
                    <a:pt x="2" y="114"/>
                  </a:lnTo>
                  <a:lnTo>
                    <a:pt x="0" y="1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384" y="146"/>
              <a:ext cx="128" cy="166"/>
            </a:xfrm>
            <a:custGeom>
              <a:avLst/>
              <a:gdLst>
                <a:gd name="T0" fmla="*/ 128 w 128"/>
                <a:gd name="T1" fmla="*/ 64 h 166"/>
                <a:gd name="T2" fmla="*/ 128 w 128"/>
                <a:gd name="T3" fmla="*/ 64 h 166"/>
                <a:gd name="T4" fmla="*/ 126 w 128"/>
                <a:gd name="T5" fmla="*/ 74 h 166"/>
                <a:gd name="T6" fmla="*/ 124 w 128"/>
                <a:gd name="T7" fmla="*/ 84 h 166"/>
                <a:gd name="T8" fmla="*/ 120 w 128"/>
                <a:gd name="T9" fmla="*/ 92 h 166"/>
                <a:gd name="T10" fmla="*/ 116 w 128"/>
                <a:gd name="T11" fmla="*/ 100 h 166"/>
                <a:gd name="T12" fmla="*/ 110 w 128"/>
                <a:gd name="T13" fmla="*/ 108 h 166"/>
                <a:gd name="T14" fmla="*/ 102 w 128"/>
                <a:gd name="T15" fmla="*/ 114 h 166"/>
                <a:gd name="T16" fmla="*/ 94 w 128"/>
                <a:gd name="T17" fmla="*/ 120 h 166"/>
                <a:gd name="T18" fmla="*/ 86 w 128"/>
                <a:gd name="T19" fmla="*/ 124 h 166"/>
                <a:gd name="T20" fmla="*/ 64 w 128"/>
                <a:gd name="T21" fmla="*/ 166 h 166"/>
                <a:gd name="T22" fmla="*/ 42 w 128"/>
                <a:gd name="T23" fmla="*/ 124 h 166"/>
                <a:gd name="T24" fmla="*/ 42 w 128"/>
                <a:gd name="T25" fmla="*/ 124 h 166"/>
                <a:gd name="T26" fmla="*/ 34 w 128"/>
                <a:gd name="T27" fmla="*/ 120 h 166"/>
                <a:gd name="T28" fmla="*/ 26 w 128"/>
                <a:gd name="T29" fmla="*/ 114 h 166"/>
                <a:gd name="T30" fmla="*/ 18 w 128"/>
                <a:gd name="T31" fmla="*/ 108 h 166"/>
                <a:gd name="T32" fmla="*/ 12 w 128"/>
                <a:gd name="T33" fmla="*/ 100 h 166"/>
                <a:gd name="T34" fmla="*/ 8 w 128"/>
                <a:gd name="T35" fmla="*/ 92 h 166"/>
                <a:gd name="T36" fmla="*/ 4 w 128"/>
                <a:gd name="T37" fmla="*/ 84 h 166"/>
                <a:gd name="T38" fmla="*/ 2 w 128"/>
                <a:gd name="T39" fmla="*/ 74 h 166"/>
                <a:gd name="T40" fmla="*/ 0 w 128"/>
                <a:gd name="T41" fmla="*/ 64 h 166"/>
                <a:gd name="T42" fmla="*/ 0 w 128"/>
                <a:gd name="T43" fmla="*/ 64 h 166"/>
                <a:gd name="T44" fmla="*/ 2 w 128"/>
                <a:gd name="T45" fmla="*/ 50 h 166"/>
                <a:gd name="T46" fmla="*/ 6 w 128"/>
                <a:gd name="T47" fmla="*/ 38 h 166"/>
                <a:gd name="T48" fmla="*/ 12 w 128"/>
                <a:gd name="T49" fmla="*/ 28 h 166"/>
                <a:gd name="T50" fmla="*/ 20 w 128"/>
                <a:gd name="T51" fmla="*/ 18 h 166"/>
                <a:gd name="T52" fmla="*/ 28 w 128"/>
                <a:gd name="T53" fmla="*/ 10 h 166"/>
                <a:gd name="T54" fmla="*/ 40 w 128"/>
                <a:gd name="T55" fmla="*/ 6 h 166"/>
                <a:gd name="T56" fmla="*/ 52 w 128"/>
                <a:gd name="T57" fmla="*/ 2 h 166"/>
                <a:gd name="T58" fmla="*/ 64 w 128"/>
                <a:gd name="T59" fmla="*/ 0 h 166"/>
                <a:gd name="T60" fmla="*/ 64 w 128"/>
                <a:gd name="T61" fmla="*/ 0 h 166"/>
                <a:gd name="T62" fmla="*/ 76 w 128"/>
                <a:gd name="T63" fmla="*/ 2 h 166"/>
                <a:gd name="T64" fmla="*/ 88 w 128"/>
                <a:gd name="T65" fmla="*/ 6 h 166"/>
                <a:gd name="T66" fmla="*/ 100 w 128"/>
                <a:gd name="T67" fmla="*/ 10 h 166"/>
                <a:gd name="T68" fmla="*/ 108 w 128"/>
                <a:gd name="T69" fmla="*/ 18 h 166"/>
                <a:gd name="T70" fmla="*/ 116 w 128"/>
                <a:gd name="T71" fmla="*/ 28 h 166"/>
                <a:gd name="T72" fmla="*/ 122 w 128"/>
                <a:gd name="T73" fmla="*/ 38 h 166"/>
                <a:gd name="T74" fmla="*/ 126 w 128"/>
                <a:gd name="T75" fmla="*/ 50 h 166"/>
                <a:gd name="T76" fmla="*/ 128 w 128"/>
                <a:gd name="T77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66">
                  <a:moveTo>
                    <a:pt x="128" y="64"/>
                  </a:moveTo>
                  <a:lnTo>
                    <a:pt x="128" y="64"/>
                  </a:lnTo>
                  <a:lnTo>
                    <a:pt x="126" y="74"/>
                  </a:lnTo>
                  <a:lnTo>
                    <a:pt x="124" y="84"/>
                  </a:lnTo>
                  <a:lnTo>
                    <a:pt x="120" y="92"/>
                  </a:lnTo>
                  <a:lnTo>
                    <a:pt x="116" y="100"/>
                  </a:lnTo>
                  <a:lnTo>
                    <a:pt x="110" y="108"/>
                  </a:lnTo>
                  <a:lnTo>
                    <a:pt x="102" y="114"/>
                  </a:lnTo>
                  <a:lnTo>
                    <a:pt x="94" y="120"/>
                  </a:lnTo>
                  <a:lnTo>
                    <a:pt x="86" y="124"/>
                  </a:lnTo>
                  <a:lnTo>
                    <a:pt x="64" y="166"/>
                  </a:lnTo>
                  <a:lnTo>
                    <a:pt x="42" y="124"/>
                  </a:lnTo>
                  <a:lnTo>
                    <a:pt x="42" y="124"/>
                  </a:lnTo>
                  <a:lnTo>
                    <a:pt x="34" y="120"/>
                  </a:lnTo>
                  <a:lnTo>
                    <a:pt x="26" y="114"/>
                  </a:lnTo>
                  <a:lnTo>
                    <a:pt x="18" y="108"/>
                  </a:lnTo>
                  <a:lnTo>
                    <a:pt x="12" y="100"/>
                  </a:lnTo>
                  <a:lnTo>
                    <a:pt x="8" y="92"/>
                  </a:lnTo>
                  <a:lnTo>
                    <a:pt x="4" y="84"/>
                  </a:lnTo>
                  <a:lnTo>
                    <a:pt x="2" y="7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100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0" y="182"/>
              <a:ext cx="7680" cy="1170"/>
            </a:xfrm>
            <a:custGeom>
              <a:avLst/>
              <a:gdLst>
                <a:gd name="T0" fmla="*/ 1572 w 7680"/>
                <a:gd name="T1" fmla="*/ 708 h 1170"/>
                <a:gd name="T2" fmla="*/ 1566 w 7680"/>
                <a:gd name="T3" fmla="*/ 710 h 1170"/>
                <a:gd name="T4" fmla="*/ 1548 w 7680"/>
                <a:gd name="T5" fmla="*/ 720 h 1170"/>
                <a:gd name="T6" fmla="*/ 1508 w 7680"/>
                <a:gd name="T7" fmla="*/ 664 h 1170"/>
                <a:gd name="T8" fmla="*/ 1486 w 7680"/>
                <a:gd name="T9" fmla="*/ 644 h 1170"/>
                <a:gd name="T10" fmla="*/ 1466 w 7680"/>
                <a:gd name="T11" fmla="*/ 644 h 1170"/>
                <a:gd name="T12" fmla="*/ 1444 w 7680"/>
                <a:gd name="T13" fmla="*/ 666 h 1170"/>
                <a:gd name="T14" fmla="*/ 1372 w 7680"/>
                <a:gd name="T15" fmla="*/ 506 h 1170"/>
                <a:gd name="T16" fmla="*/ 1350 w 7680"/>
                <a:gd name="T17" fmla="*/ 484 h 1170"/>
                <a:gd name="T18" fmla="*/ 1328 w 7680"/>
                <a:gd name="T19" fmla="*/ 482 h 1170"/>
                <a:gd name="T20" fmla="*/ 1306 w 7680"/>
                <a:gd name="T21" fmla="*/ 504 h 1170"/>
                <a:gd name="T22" fmla="*/ 1230 w 7680"/>
                <a:gd name="T23" fmla="*/ 668 h 1170"/>
                <a:gd name="T24" fmla="*/ 1204 w 7680"/>
                <a:gd name="T25" fmla="*/ 654 h 1170"/>
                <a:gd name="T26" fmla="*/ 1184 w 7680"/>
                <a:gd name="T27" fmla="*/ 660 h 1170"/>
                <a:gd name="T28" fmla="*/ 1168 w 7680"/>
                <a:gd name="T29" fmla="*/ 684 h 1170"/>
                <a:gd name="T30" fmla="*/ 1084 w 7680"/>
                <a:gd name="T31" fmla="*/ 32 h 1170"/>
                <a:gd name="T32" fmla="*/ 1064 w 7680"/>
                <a:gd name="T33" fmla="*/ 2 h 1170"/>
                <a:gd name="T34" fmla="*/ 1046 w 7680"/>
                <a:gd name="T35" fmla="*/ 0 h 1170"/>
                <a:gd name="T36" fmla="*/ 1020 w 7680"/>
                <a:gd name="T37" fmla="*/ 18 h 1170"/>
                <a:gd name="T38" fmla="*/ 900 w 7680"/>
                <a:gd name="T39" fmla="*/ 598 h 1170"/>
                <a:gd name="T40" fmla="*/ 888 w 7680"/>
                <a:gd name="T41" fmla="*/ 584 h 1170"/>
                <a:gd name="T42" fmla="*/ 872 w 7680"/>
                <a:gd name="T43" fmla="*/ 578 h 1170"/>
                <a:gd name="T44" fmla="*/ 848 w 7680"/>
                <a:gd name="T45" fmla="*/ 584 h 1170"/>
                <a:gd name="T46" fmla="*/ 0 w 7680"/>
                <a:gd name="T47" fmla="*/ 710 h 1170"/>
                <a:gd name="T48" fmla="*/ 0 w 7680"/>
                <a:gd name="T49" fmla="*/ 778 h 1170"/>
                <a:gd name="T50" fmla="*/ 778 w 7680"/>
                <a:gd name="T51" fmla="*/ 776 h 1170"/>
                <a:gd name="T52" fmla="*/ 798 w 7680"/>
                <a:gd name="T53" fmla="*/ 762 h 1170"/>
                <a:gd name="T54" fmla="*/ 912 w 7680"/>
                <a:gd name="T55" fmla="*/ 806 h 1170"/>
                <a:gd name="T56" fmla="*/ 936 w 7680"/>
                <a:gd name="T57" fmla="*/ 826 h 1170"/>
                <a:gd name="T58" fmla="*/ 958 w 7680"/>
                <a:gd name="T59" fmla="*/ 824 h 1170"/>
                <a:gd name="T60" fmla="*/ 976 w 7680"/>
                <a:gd name="T61" fmla="*/ 798 h 1170"/>
                <a:gd name="T62" fmla="*/ 1100 w 7680"/>
                <a:gd name="T63" fmla="*/ 1140 h 1170"/>
                <a:gd name="T64" fmla="*/ 1122 w 7680"/>
                <a:gd name="T65" fmla="*/ 1168 h 1170"/>
                <a:gd name="T66" fmla="*/ 1134 w 7680"/>
                <a:gd name="T67" fmla="*/ 1170 h 1170"/>
                <a:gd name="T68" fmla="*/ 1156 w 7680"/>
                <a:gd name="T69" fmla="*/ 1162 h 1170"/>
                <a:gd name="T70" fmla="*/ 1222 w 7680"/>
                <a:gd name="T71" fmla="*/ 778 h 1170"/>
                <a:gd name="T72" fmla="*/ 1236 w 7680"/>
                <a:gd name="T73" fmla="*/ 794 h 1170"/>
                <a:gd name="T74" fmla="*/ 1264 w 7680"/>
                <a:gd name="T75" fmla="*/ 802 h 1170"/>
                <a:gd name="T76" fmla="*/ 1280 w 7680"/>
                <a:gd name="T77" fmla="*/ 794 h 1170"/>
                <a:gd name="T78" fmla="*/ 1334 w 7680"/>
                <a:gd name="T79" fmla="*/ 640 h 1170"/>
                <a:gd name="T80" fmla="*/ 1392 w 7680"/>
                <a:gd name="T81" fmla="*/ 864 h 1170"/>
                <a:gd name="T82" fmla="*/ 1418 w 7680"/>
                <a:gd name="T83" fmla="*/ 878 h 1170"/>
                <a:gd name="T84" fmla="*/ 1440 w 7680"/>
                <a:gd name="T85" fmla="*/ 872 h 1170"/>
                <a:gd name="T86" fmla="*/ 1480 w 7680"/>
                <a:gd name="T87" fmla="*/ 774 h 1170"/>
                <a:gd name="T88" fmla="*/ 1498 w 7680"/>
                <a:gd name="T89" fmla="*/ 814 h 1170"/>
                <a:gd name="T90" fmla="*/ 1518 w 7680"/>
                <a:gd name="T91" fmla="*/ 828 h 1170"/>
                <a:gd name="T92" fmla="*/ 1536 w 7680"/>
                <a:gd name="T93" fmla="*/ 826 h 1170"/>
                <a:gd name="T94" fmla="*/ 1588 w 7680"/>
                <a:gd name="T95" fmla="*/ 776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680" h="1170">
                  <a:moveTo>
                    <a:pt x="7680" y="710"/>
                  </a:moveTo>
                  <a:lnTo>
                    <a:pt x="1572" y="708"/>
                  </a:lnTo>
                  <a:lnTo>
                    <a:pt x="1572" y="708"/>
                  </a:lnTo>
                  <a:lnTo>
                    <a:pt x="1572" y="708"/>
                  </a:lnTo>
                  <a:lnTo>
                    <a:pt x="1572" y="708"/>
                  </a:lnTo>
                  <a:lnTo>
                    <a:pt x="1566" y="710"/>
                  </a:lnTo>
                  <a:lnTo>
                    <a:pt x="1558" y="712"/>
                  </a:lnTo>
                  <a:lnTo>
                    <a:pt x="1552" y="714"/>
                  </a:lnTo>
                  <a:lnTo>
                    <a:pt x="1548" y="720"/>
                  </a:lnTo>
                  <a:lnTo>
                    <a:pt x="1536" y="732"/>
                  </a:lnTo>
                  <a:lnTo>
                    <a:pt x="1508" y="664"/>
                  </a:lnTo>
                  <a:lnTo>
                    <a:pt x="1508" y="664"/>
                  </a:lnTo>
                  <a:lnTo>
                    <a:pt x="1502" y="654"/>
                  </a:lnTo>
                  <a:lnTo>
                    <a:pt x="1496" y="648"/>
                  </a:lnTo>
                  <a:lnTo>
                    <a:pt x="1486" y="644"/>
                  </a:lnTo>
                  <a:lnTo>
                    <a:pt x="1476" y="642"/>
                  </a:lnTo>
                  <a:lnTo>
                    <a:pt x="1476" y="642"/>
                  </a:lnTo>
                  <a:lnTo>
                    <a:pt x="1466" y="644"/>
                  </a:lnTo>
                  <a:lnTo>
                    <a:pt x="1456" y="648"/>
                  </a:lnTo>
                  <a:lnTo>
                    <a:pt x="1450" y="656"/>
                  </a:lnTo>
                  <a:lnTo>
                    <a:pt x="1444" y="666"/>
                  </a:lnTo>
                  <a:lnTo>
                    <a:pt x="1424" y="724"/>
                  </a:lnTo>
                  <a:lnTo>
                    <a:pt x="1372" y="506"/>
                  </a:lnTo>
                  <a:lnTo>
                    <a:pt x="1372" y="506"/>
                  </a:lnTo>
                  <a:lnTo>
                    <a:pt x="1366" y="496"/>
                  </a:lnTo>
                  <a:lnTo>
                    <a:pt x="1360" y="488"/>
                  </a:lnTo>
                  <a:lnTo>
                    <a:pt x="1350" y="484"/>
                  </a:lnTo>
                  <a:lnTo>
                    <a:pt x="1340" y="480"/>
                  </a:lnTo>
                  <a:lnTo>
                    <a:pt x="1340" y="480"/>
                  </a:lnTo>
                  <a:lnTo>
                    <a:pt x="1328" y="482"/>
                  </a:lnTo>
                  <a:lnTo>
                    <a:pt x="1318" y="488"/>
                  </a:lnTo>
                  <a:lnTo>
                    <a:pt x="1310" y="494"/>
                  </a:lnTo>
                  <a:lnTo>
                    <a:pt x="1306" y="504"/>
                  </a:lnTo>
                  <a:lnTo>
                    <a:pt x="1246" y="692"/>
                  </a:lnTo>
                  <a:lnTo>
                    <a:pt x="1230" y="668"/>
                  </a:lnTo>
                  <a:lnTo>
                    <a:pt x="1230" y="668"/>
                  </a:lnTo>
                  <a:lnTo>
                    <a:pt x="1222" y="662"/>
                  </a:lnTo>
                  <a:lnTo>
                    <a:pt x="1214" y="656"/>
                  </a:lnTo>
                  <a:lnTo>
                    <a:pt x="1204" y="654"/>
                  </a:lnTo>
                  <a:lnTo>
                    <a:pt x="1194" y="656"/>
                  </a:lnTo>
                  <a:lnTo>
                    <a:pt x="1194" y="656"/>
                  </a:lnTo>
                  <a:lnTo>
                    <a:pt x="1184" y="660"/>
                  </a:lnTo>
                  <a:lnTo>
                    <a:pt x="1176" y="666"/>
                  </a:lnTo>
                  <a:lnTo>
                    <a:pt x="1172" y="674"/>
                  </a:lnTo>
                  <a:lnTo>
                    <a:pt x="1168" y="684"/>
                  </a:lnTo>
                  <a:lnTo>
                    <a:pt x="1146" y="834"/>
                  </a:lnTo>
                  <a:lnTo>
                    <a:pt x="1084" y="32"/>
                  </a:lnTo>
                  <a:lnTo>
                    <a:pt x="1084" y="32"/>
                  </a:lnTo>
                  <a:lnTo>
                    <a:pt x="1082" y="20"/>
                  </a:lnTo>
                  <a:lnTo>
                    <a:pt x="1074" y="10"/>
                  </a:lnTo>
                  <a:lnTo>
                    <a:pt x="1064" y="2"/>
                  </a:lnTo>
                  <a:lnTo>
                    <a:pt x="1052" y="0"/>
                  </a:lnTo>
                  <a:lnTo>
                    <a:pt x="1052" y="0"/>
                  </a:lnTo>
                  <a:lnTo>
                    <a:pt x="1046" y="0"/>
                  </a:lnTo>
                  <a:lnTo>
                    <a:pt x="1040" y="2"/>
                  </a:lnTo>
                  <a:lnTo>
                    <a:pt x="1028" y="8"/>
                  </a:lnTo>
                  <a:lnTo>
                    <a:pt x="1020" y="18"/>
                  </a:lnTo>
                  <a:lnTo>
                    <a:pt x="1016" y="28"/>
                  </a:lnTo>
                  <a:lnTo>
                    <a:pt x="926" y="664"/>
                  </a:lnTo>
                  <a:lnTo>
                    <a:pt x="900" y="598"/>
                  </a:lnTo>
                  <a:lnTo>
                    <a:pt x="900" y="598"/>
                  </a:lnTo>
                  <a:lnTo>
                    <a:pt x="896" y="590"/>
                  </a:lnTo>
                  <a:lnTo>
                    <a:pt x="888" y="584"/>
                  </a:lnTo>
                  <a:lnTo>
                    <a:pt x="882" y="580"/>
                  </a:lnTo>
                  <a:lnTo>
                    <a:pt x="872" y="578"/>
                  </a:lnTo>
                  <a:lnTo>
                    <a:pt x="872" y="578"/>
                  </a:lnTo>
                  <a:lnTo>
                    <a:pt x="864" y="578"/>
                  </a:lnTo>
                  <a:lnTo>
                    <a:pt x="854" y="580"/>
                  </a:lnTo>
                  <a:lnTo>
                    <a:pt x="848" y="584"/>
                  </a:lnTo>
                  <a:lnTo>
                    <a:pt x="840" y="590"/>
                  </a:lnTo>
                  <a:lnTo>
                    <a:pt x="754" y="708"/>
                  </a:lnTo>
                  <a:lnTo>
                    <a:pt x="0" y="710"/>
                  </a:lnTo>
                  <a:lnTo>
                    <a:pt x="0" y="778"/>
                  </a:lnTo>
                  <a:lnTo>
                    <a:pt x="0" y="778"/>
                  </a:lnTo>
                  <a:lnTo>
                    <a:pt x="0" y="778"/>
                  </a:lnTo>
                  <a:lnTo>
                    <a:pt x="770" y="776"/>
                  </a:lnTo>
                  <a:lnTo>
                    <a:pt x="770" y="776"/>
                  </a:lnTo>
                  <a:lnTo>
                    <a:pt x="778" y="776"/>
                  </a:lnTo>
                  <a:lnTo>
                    <a:pt x="786" y="772"/>
                  </a:lnTo>
                  <a:lnTo>
                    <a:pt x="792" y="768"/>
                  </a:lnTo>
                  <a:lnTo>
                    <a:pt x="798" y="762"/>
                  </a:lnTo>
                  <a:lnTo>
                    <a:pt x="860" y="680"/>
                  </a:lnTo>
                  <a:lnTo>
                    <a:pt x="912" y="806"/>
                  </a:lnTo>
                  <a:lnTo>
                    <a:pt x="912" y="806"/>
                  </a:lnTo>
                  <a:lnTo>
                    <a:pt x="918" y="816"/>
                  </a:lnTo>
                  <a:lnTo>
                    <a:pt x="926" y="822"/>
                  </a:lnTo>
                  <a:lnTo>
                    <a:pt x="936" y="826"/>
                  </a:lnTo>
                  <a:lnTo>
                    <a:pt x="948" y="826"/>
                  </a:lnTo>
                  <a:lnTo>
                    <a:pt x="948" y="826"/>
                  </a:lnTo>
                  <a:lnTo>
                    <a:pt x="958" y="824"/>
                  </a:lnTo>
                  <a:lnTo>
                    <a:pt x="966" y="818"/>
                  </a:lnTo>
                  <a:lnTo>
                    <a:pt x="974" y="808"/>
                  </a:lnTo>
                  <a:lnTo>
                    <a:pt x="976" y="798"/>
                  </a:lnTo>
                  <a:lnTo>
                    <a:pt x="1040" y="348"/>
                  </a:lnTo>
                  <a:lnTo>
                    <a:pt x="1100" y="1140"/>
                  </a:lnTo>
                  <a:lnTo>
                    <a:pt x="1100" y="1140"/>
                  </a:lnTo>
                  <a:lnTo>
                    <a:pt x="1104" y="1152"/>
                  </a:lnTo>
                  <a:lnTo>
                    <a:pt x="1112" y="1162"/>
                  </a:lnTo>
                  <a:lnTo>
                    <a:pt x="1122" y="1168"/>
                  </a:lnTo>
                  <a:lnTo>
                    <a:pt x="1134" y="1170"/>
                  </a:lnTo>
                  <a:lnTo>
                    <a:pt x="1134" y="1170"/>
                  </a:lnTo>
                  <a:lnTo>
                    <a:pt x="1134" y="1170"/>
                  </a:lnTo>
                  <a:lnTo>
                    <a:pt x="1134" y="1170"/>
                  </a:lnTo>
                  <a:lnTo>
                    <a:pt x="1146" y="1168"/>
                  </a:lnTo>
                  <a:lnTo>
                    <a:pt x="1156" y="1162"/>
                  </a:lnTo>
                  <a:lnTo>
                    <a:pt x="1164" y="1154"/>
                  </a:lnTo>
                  <a:lnTo>
                    <a:pt x="1168" y="1142"/>
                  </a:lnTo>
                  <a:lnTo>
                    <a:pt x="1222" y="778"/>
                  </a:lnTo>
                  <a:lnTo>
                    <a:pt x="1230" y="788"/>
                  </a:lnTo>
                  <a:lnTo>
                    <a:pt x="1230" y="788"/>
                  </a:lnTo>
                  <a:lnTo>
                    <a:pt x="1236" y="794"/>
                  </a:lnTo>
                  <a:lnTo>
                    <a:pt x="1244" y="798"/>
                  </a:lnTo>
                  <a:lnTo>
                    <a:pt x="1254" y="802"/>
                  </a:lnTo>
                  <a:lnTo>
                    <a:pt x="1264" y="802"/>
                  </a:lnTo>
                  <a:lnTo>
                    <a:pt x="1264" y="802"/>
                  </a:lnTo>
                  <a:lnTo>
                    <a:pt x="1272" y="798"/>
                  </a:lnTo>
                  <a:lnTo>
                    <a:pt x="1280" y="794"/>
                  </a:lnTo>
                  <a:lnTo>
                    <a:pt x="1286" y="786"/>
                  </a:lnTo>
                  <a:lnTo>
                    <a:pt x="1290" y="778"/>
                  </a:lnTo>
                  <a:lnTo>
                    <a:pt x="1334" y="640"/>
                  </a:lnTo>
                  <a:lnTo>
                    <a:pt x="1388" y="854"/>
                  </a:lnTo>
                  <a:lnTo>
                    <a:pt x="1388" y="854"/>
                  </a:lnTo>
                  <a:lnTo>
                    <a:pt x="1392" y="864"/>
                  </a:lnTo>
                  <a:lnTo>
                    <a:pt x="1398" y="872"/>
                  </a:lnTo>
                  <a:lnTo>
                    <a:pt x="1408" y="876"/>
                  </a:lnTo>
                  <a:lnTo>
                    <a:pt x="1418" y="878"/>
                  </a:lnTo>
                  <a:lnTo>
                    <a:pt x="1418" y="878"/>
                  </a:lnTo>
                  <a:lnTo>
                    <a:pt x="1430" y="878"/>
                  </a:lnTo>
                  <a:lnTo>
                    <a:pt x="1440" y="872"/>
                  </a:lnTo>
                  <a:lnTo>
                    <a:pt x="1448" y="866"/>
                  </a:lnTo>
                  <a:lnTo>
                    <a:pt x="1452" y="856"/>
                  </a:lnTo>
                  <a:lnTo>
                    <a:pt x="1480" y="774"/>
                  </a:lnTo>
                  <a:lnTo>
                    <a:pt x="1494" y="806"/>
                  </a:lnTo>
                  <a:lnTo>
                    <a:pt x="1494" y="806"/>
                  </a:lnTo>
                  <a:lnTo>
                    <a:pt x="1498" y="814"/>
                  </a:lnTo>
                  <a:lnTo>
                    <a:pt x="1504" y="820"/>
                  </a:lnTo>
                  <a:lnTo>
                    <a:pt x="1510" y="824"/>
                  </a:lnTo>
                  <a:lnTo>
                    <a:pt x="1518" y="828"/>
                  </a:lnTo>
                  <a:lnTo>
                    <a:pt x="1518" y="828"/>
                  </a:lnTo>
                  <a:lnTo>
                    <a:pt x="1528" y="828"/>
                  </a:lnTo>
                  <a:lnTo>
                    <a:pt x="1536" y="826"/>
                  </a:lnTo>
                  <a:lnTo>
                    <a:pt x="1544" y="822"/>
                  </a:lnTo>
                  <a:lnTo>
                    <a:pt x="1550" y="818"/>
                  </a:lnTo>
                  <a:lnTo>
                    <a:pt x="1588" y="776"/>
                  </a:lnTo>
                  <a:lnTo>
                    <a:pt x="7680" y="778"/>
                  </a:lnTo>
                  <a:lnTo>
                    <a:pt x="7680" y="710"/>
                  </a:lnTo>
                  <a:close/>
                </a:path>
              </a:pathLst>
            </a:custGeom>
            <a:solidFill>
              <a:srgbClr val="4EB79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20" name="Imagem 19"/>
          <p:cNvPicPr>
            <a:picLocks noChangeAspect="1"/>
          </p:cNvPicPr>
          <p:nvPr userDrawn="1"/>
        </p:nvPicPr>
        <p:blipFill rotWithShape="1">
          <a:blip r:embed="rId3" cstate="print">
            <a:biLevel thresh="75000"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416" t="36957" r="18643" b="39072"/>
          <a:stretch/>
        </p:blipFill>
        <p:spPr>
          <a:xfrm>
            <a:off x="184358" y="816196"/>
            <a:ext cx="1087770" cy="345126"/>
          </a:xfrm>
          <a:prstGeom prst="rect">
            <a:avLst/>
          </a:prstGeom>
          <a:noFill/>
        </p:spPr>
      </p:pic>
      <p:pic>
        <p:nvPicPr>
          <p:cNvPr id="21" name="Imagem 20"/>
          <p:cNvPicPr>
            <a:picLocks noChangeAspect="1"/>
          </p:cNvPicPr>
          <p:nvPr userDrawn="1"/>
        </p:nvPicPr>
        <p:blipFill rotWithShape="1">
          <a:blip r:embed="rId5" cstate="print">
            <a:biLevel thresh="75000"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307" t="24361" r="61252" b="26615"/>
          <a:stretch/>
        </p:blipFill>
        <p:spPr>
          <a:xfrm>
            <a:off x="433157" y="173341"/>
            <a:ext cx="549137" cy="6970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6777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0" y="0"/>
            <a:ext cx="12192000" cy="2146300"/>
            <a:chOff x="0" y="0"/>
            <a:chExt cx="7680" cy="1352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7680" cy="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0" y="0"/>
              <a:ext cx="7680" cy="1176"/>
            </a:xfrm>
            <a:custGeom>
              <a:avLst/>
              <a:gdLst>
                <a:gd name="T0" fmla="*/ 7680 w 7680"/>
                <a:gd name="T1" fmla="*/ 0 h 1176"/>
                <a:gd name="T2" fmla="*/ 0 w 7680"/>
                <a:gd name="T3" fmla="*/ 0 h 1176"/>
                <a:gd name="T4" fmla="*/ 0 w 7680"/>
                <a:gd name="T5" fmla="*/ 926 h 1176"/>
                <a:gd name="T6" fmla="*/ 770 w 7680"/>
                <a:gd name="T7" fmla="*/ 924 h 1176"/>
                <a:gd name="T8" fmla="*/ 876 w 7680"/>
                <a:gd name="T9" fmla="*/ 812 h 1176"/>
                <a:gd name="T10" fmla="*/ 936 w 7680"/>
                <a:gd name="T11" fmla="*/ 960 h 1176"/>
                <a:gd name="T12" fmla="*/ 1044 w 7680"/>
                <a:gd name="T13" fmla="*/ 428 h 1176"/>
                <a:gd name="T14" fmla="*/ 1134 w 7680"/>
                <a:gd name="T15" fmla="*/ 1176 h 1176"/>
                <a:gd name="T16" fmla="*/ 1200 w 7680"/>
                <a:gd name="T17" fmla="*/ 890 h 1176"/>
                <a:gd name="T18" fmla="*/ 1258 w 7680"/>
                <a:gd name="T19" fmla="*/ 950 h 1176"/>
                <a:gd name="T20" fmla="*/ 1328 w 7680"/>
                <a:gd name="T21" fmla="*/ 728 h 1176"/>
                <a:gd name="T22" fmla="*/ 1416 w 7680"/>
                <a:gd name="T23" fmla="*/ 1012 h 1176"/>
                <a:gd name="T24" fmla="*/ 1486 w 7680"/>
                <a:gd name="T25" fmla="*/ 880 h 1176"/>
                <a:gd name="T26" fmla="*/ 1524 w 7680"/>
                <a:gd name="T27" fmla="*/ 976 h 1176"/>
                <a:gd name="T28" fmla="*/ 1586 w 7680"/>
                <a:gd name="T29" fmla="*/ 924 h 1176"/>
                <a:gd name="T30" fmla="*/ 7680 w 7680"/>
                <a:gd name="T31" fmla="*/ 926 h 1176"/>
                <a:gd name="T32" fmla="*/ 7680 w 7680"/>
                <a:gd name="T33" fmla="*/ 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80" h="1176">
                  <a:moveTo>
                    <a:pt x="7680" y="0"/>
                  </a:moveTo>
                  <a:lnTo>
                    <a:pt x="0" y="0"/>
                  </a:lnTo>
                  <a:lnTo>
                    <a:pt x="0" y="926"/>
                  </a:lnTo>
                  <a:lnTo>
                    <a:pt x="770" y="924"/>
                  </a:lnTo>
                  <a:lnTo>
                    <a:pt x="876" y="812"/>
                  </a:lnTo>
                  <a:lnTo>
                    <a:pt x="936" y="960"/>
                  </a:lnTo>
                  <a:lnTo>
                    <a:pt x="1044" y="428"/>
                  </a:lnTo>
                  <a:lnTo>
                    <a:pt x="1134" y="1176"/>
                  </a:lnTo>
                  <a:lnTo>
                    <a:pt x="1200" y="890"/>
                  </a:lnTo>
                  <a:lnTo>
                    <a:pt x="1258" y="950"/>
                  </a:lnTo>
                  <a:lnTo>
                    <a:pt x="1328" y="728"/>
                  </a:lnTo>
                  <a:lnTo>
                    <a:pt x="1416" y="1012"/>
                  </a:lnTo>
                  <a:lnTo>
                    <a:pt x="1486" y="880"/>
                  </a:lnTo>
                  <a:lnTo>
                    <a:pt x="1524" y="976"/>
                  </a:lnTo>
                  <a:lnTo>
                    <a:pt x="1586" y="924"/>
                  </a:lnTo>
                  <a:lnTo>
                    <a:pt x="7680" y="926"/>
                  </a:lnTo>
                  <a:lnTo>
                    <a:pt x="768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672" y="566"/>
              <a:ext cx="92" cy="126"/>
            </a:xfrm>
            <a:custGeom>
              <a:avLst/>
              <a:gdLst>
                <a:gd name="T0" fmla="*/ 46 w 92"/>
                <a:gd name="T1" fmla="*/ 18 h 126"/>
                <a:gd name="T2" fmla="*/ 30 w 92"/>
                <a:gd name="T3" fmla="*/ 24 h 126"/>
                <a:gd name="T4" fmla="*/ 26 w 92"/>
                <a:gd name="T5" fmla="*/ 32 h 126"/>
                <a:gd name="T6" fmla="*/ 28 w 92"/>
                <a:gd name="T7" fmla="*/ 38 h 126"/>
                <a:gd name="T8" fmla="*/ 36 w 92"/>
                <a:gd name="T9" fmla="*/ 46 h 126"/>
                <a:gd name="T10" fmla="*/ 72 w 92"/>
                <a:gd name="T11" fmla="*/ 58 h 126"/>
                <a:gd name="T12" fmla="*/ 86 w 92"/>
                <a:gd name="T13" fmla="*/ 70 h 126"/>
                <a:gd name="T14" fmla="*/ 92 w 92"/>
                <a:gd name="T15" fmla="*/ 84 h 126"/>
                <a:gd name="T16" fmla="*/ 92 w 92"/>
                <a:gd name="T17" fmla="*/ 90 h 126"/>
                <a:gd name="T18" fmla="*/ 90 w 92"/>
                <a:gd name="T19" fmla="*/ 106 h 126"/>
                <a:gd name="T20" fmla="*/ 80 w 92"/>
                <a:gd name="T21" fmla="*/ 118 h 126"/>
                <a:gd name="T22" fmla="*/ 66 w 92"/>
                <a:gd name="T23" fmla="*/ 124 h 126"/>
                <a:gd name="T24" fmla="*/ 46 w 92"/>
                <a:gd name="T25" fmla="*/ 126 h 126"/>
                <a:gd name="T26" fmla="*/ 32 w 92"/>
                <a:gd name="T27" fmla="*/ 124 h 126"/>
                <a:gd name="T28" fmla="*/ 8 w 92"/>
                <a:gd name="T29" fmla="*/ 112 h 126"/>
                <a:gd name="T30" fmla="*/ 2 w 92"/>
                <a:gd name="T31" fmla="*/ 104 h 126"/>
                <a:gd name="T32" fmla="*/ 0 w 92"/>
                <a:gd name="T33" fmla="*/ 100 h 126"/>
                <a:gd name="T34" fmla="*/ 2 w 92"/>
                <a:gd name="T35" fmla="*/ 92 h 126"/>
                <a:gd name="T36" fmla="*/ 10 w 92"/>
                <a:gd name="T37" fmla="*/ 90 h 126"/>
                <a:gd name="T38" fmla="*/ 14 w 92"/>
                <a:gd name="T39" fmla="*/ 92 h 126"/>
                <a:gd name="T40" fmla="*/ 18 w 92"/>
                <a:gd name="T41" fmla="*/ 94 h 126"/>
                <a:gd name="T42" fmla="*/ 30 w 92"/>
                <a:gd name="T43" fmla="*/ 104 h 126"/>
                <a:gd name="T44" fmla="*/ 46 w 92"/>
                <a:gd name="T45" fmla="*/ 108 h 126"/>
                <a:gd name="T46" fmla="*/ 58 w 92"/>
                <a:gd name="T47" fmla="*/ 106 h 126"/>
                <a:gd name="T48" fmla="*/ 70 w 92"/>
                <a:gd name="T49" fmla="*/ 98 h 126"/>
                <a:gd name="T50" fmla="*/ 72 w 92"/>
                <a:gd name="T51" fmla="*/ 90 h 126"/>
                <a:gd name="T52" fmla="*/ 68 w 92"/>
                <a:gd name="T53" fmla="*/ 82 h 126"/>
                <a:gd name="T54" fmla="*/ 50 w 92"/>
                <a:gd name="T55" fmla="*/ 72 h 126"/>
                <a:gd name="T56" fmla="*/ 26 w 92"/>
                <a:gd name="T57" fmla="*/ 64 h 126"/>
                <a:gd name="T58" fmla="*/ 12 w 92"/>
                <a:gd name="T59" fmla="*/ 52 h 126"/>
                <a:gd name="T60" fmla="*/ 6 w 92"/>
                <a:gd name="T61" fmla="*/ 40 h 126"/>
                <a:gd name="T62" fmla="*/ 6 w 92"/>
                <a:gd name="T63" fmla="*/ 32 h 126"/>
                <a:gd name="T64" fmla="*/ 8 w 92"/>
                <a:gd name="T65" fmla="*/ 20 h 126"/>
                <a:gd name="T66" fmla="*/ 16 w 92"/>
                <a:gd name="T67" fmla="*/ 10 h 126"/>
                <a:gd name="T68" fmla="*/ 28 w 92"/>
                <a:gd name="T69" fmla="*/ 2 h 126"/>
                <a:gd name="T70" fmla="*/ 46 w 92"/>
                <a:gd name="T71" fmla="*/ 0 h 126"/>
                <a:gd name="T72" fmla="*/ 60 w 92"/>
                <a:gd name="T73" fmla="*/ 2 h 126"/>
                <a:gd name="T74" fmla="*/ 82 w 92"/>
                <a:gd name="T75" fmla="*/ 10 h 126"/>
                <a:gd name="T76" fmla="*/ 88 w 92"/>
                <a:gd name="T77" fmla="*/ 16 h 126"/>
                <a:gd name="T78" fmla="*/ 90 w 92"/>
                <a:gd name="T79" fmla="*/ 22 h 126"/>
                <a:gd name="T80" fmla="*/ 86 w 92"/>
                <a:gd name="T81" fmla="*/ 30 h 126"/>
                <a:gd name="T82" fmla="*/ 80 w 92"/>
                <a:gd name="T83" fmla="*/ 32 h 126"/>
                <a:gd name="T84" fmla="*/ 76 w 92"/>
                <a:gd name="T85" fmla="*/ 32 h 126"/>
                <a:gd name="T86" fmla="*/ 72 w 92"/>
                <a:gd name="T87" fmla="*/ 28 h 126"/>
                <a:gd name="T88" fmla="*/ 62 w 92"/>
                <a:gd name="T89" fmla="*/ 22 h 126"/>
                <a:gd name="T90" fmla="*/ 46 w 92"/>
                <a:gd name="T91" fmla="*/ 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2" h="126">
                  <a:moveTo>
                    <a:pt x="46" y="18"/>
                  </a:moveTo>
                  <a:lnTo>
                    <a:pt x="46" y="18"/>
                  </a:lnTo>
                  <a:lnTo>
                    <a:pt x="38" y="20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6" y="46"/>
                  </a:lnTo>
                  <a:lnTo>
                    <a:pt x="60" y="54"/>
                  </a:lnTo>
                  <a:lnTo>
                    <a:pt x="72" y="58"/>
                  </a:lnTo>
                  <a:lnTo>
                    <a:pt x="82" y="66"/>
                  </a:lnTo>
                  <a:lnTo>
                    <a:pt x="86" y="70"/>
                  </a:lnTo>
                  <a:lnTo>
                    <a:pt x="90" y="76"/>
                  </a:lnTo>
                  <a:lnTo>
                    <a:pt x="92" y="84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2" y="98"/>
                  </a:lnTo>
                  <a:lnTo>
                    <a:pt x="90" y="106"/>
                  </a:lnTo>
                  <a:lnTo>
                    <a:pt x="86" y="112"/>
                  </a:lnTo>
                  <a:lnTo>
                    <a:pt x="80" y="118"/>
                  </a:lnTo>
                  <a:lnTo>
                    <a:pt x="74" y="122"/>
                  </a:lnTo>
                  <a:lnTo>
                    <a:pt x="66" y="124"/>
                  </a:lnTo>
                  <a:lnTo>
                    <a:pt x="58" y="126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32" y="124"/>
                  </a:lnTo>
                  <a:lnTo>
                    <a:pt x="18" y="120"/>
                  </a:lnTo>
                  <a:lnTo>
                    <a:pt x="8" y="112"/>
                  </a:lnTo>
                  <a:lnTo>
                    <a:pt x="2" y="104"/>
                  </a:lnTo>
                  <a:lnTo>
                    <a:pt x="2" y="104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2" y="92"/>
                  </a:lnTo>
                  <a:lnTo>
                    <a:pt x="6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4" y="92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24" y="100"/>
                  </a:lnTo>
                  <a:lnTo>
                    <a:pt x="30" y="104"/>
                  </a:lnTo>
                  <a:lnTo>
                    <a:pt x="38" y="106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58" y="106"/>
                  </a:lnTo>
                  <a:lnTo>
                    <a:pt x="66" y="104"/>
                  </a:lnTo>
                  <a:lnTo>
                    <a:pt x="70" y="98"/>
                  </a:lnTo>
                  <a:lnTo>
                    <a:pt x="72" y="90"/>
                  </a:lnTo>
                  <a:lnTo>
                    <a:pt x="72" y="90"/>
                  </a:lnTo>
                  <a:lnTo>
                    <a:pt x="70" y="86"/>
                  </a:lnTo>
                  <a:lnTo>
                    <a:pt x="68" y="82"/>
                  </a:lnTo>
                  <a:lnTo>
                    <a:pt x="62" y="76"/>
                  </a:lnTo>
                  <a:lnTo>
                    <a:pt x="50" y="72"/>
                  </a:lnTo>
                  <a:lnTo>
                    <a:pt x="38" y="68"/>
                  </a:lnTo>
                  <a:lnTo>
                    <a:pt x="26" y="64"/>
                  </a:lnTo>
                  <a:lnTo>
                    <a:pt x="16" y="56"/>
                  </a:lnTo>
                  <a:lnTo>
                    <a:pt x="12" y="52"/>
                  </a:lnTo>
                  <a:lnTo>
                    <a:pt x="8" y="46"/>
                  </a:lnTo>
                  <a:lnTo>
                    <a:pt x="6" y="40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26"/>
                  </a:lnTo>
                  <a:lnTo>
                    <a:pt x="8" y="20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60" y="2"/>
                  </a:lnTo>
                  <a:lnTo>
                    <a:pt x="72" y="4"/>
                  </a:lnTo>
                  <a:lnTo>
                    <a:pt x="82" y="10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0" y="26"/>
                  </a:lnTo>
                  <a:lnTo>
                    <a:pt x="86" y="30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76" y="32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68" y="24"/>
                  </a:lnTo>
                  <a:lnTo>
                    <a:pt x="62" y="22"/>
                  </a:lnTo>
                  <a:lnTo>
                    <a:pt x="54" y="20"/>
                  </a:lnTo>
                  <a:lnTo>
                    <a:pt x="46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384" y="346"/>
              <a:ext cx="128" cy="166"/>
            </a:xfrm>
            <a:custGeom>
              <a:avLst/>
              <a:gdLst>
                <a:gd name="T0" fmla="*/ 0 w 128"/>
                <a:gd name="T1" fmla="*/ 102 h 166"/>
                <a:gd name="T2" fmla="*/ 0 w 128"/>
                <a:gd name="T3" fmla="*/ 102 h 166"/>
                <a:gd name="T4" fmla="*/ 2 w 128"/>
                <a:gd name="T5" fmla="*/ 92 h 166"/>
                <a:gd name="T6" fmla="*/ 4 w 128"/>
                <a:gd name="T7" fmla="*/ 82 h 166"/>
                <a:gd name="T8" fmla="*/ 8 w 128"/>
                <a:gd name="T9" fmla="*/ 74 h 166"/>
                <a:gd name="T10" fmla="*/ 12 w 128"/>
                <a:gd name="T11" fmla="*/ 66 h 166"/>
                <a:gd name="T12" fmla="*/ 18 w 128"/>
                <a:gd name="T13" fmla="*/ 58 h 166"/>
                <a:gd name="T14" fmla="*/ 26 w 128"/>
                <a:gd name="T15" fmla="*/ 52 h 166"/>
                <a:gd name="T16" fmla="*/ 34 w 128"/>
                <a:gd name="T17" fmla="*/ 46 h 166"/>
                <a:gd name="T18" fmla="*/ 42 w 128"/>
                <a:gd name="T19" fmla="*/ 42 h 166"/>
                <a:gd name="T20" fmla="*/ 64 w 128"/>
                <a:gd name="T21" fmla="*/ 0 h 166"/>
                <a:gd name="T22" fmla="*/ 86 w 128"/>
                <a:gd name="T23" fmla="*/ 42 h 166"/>
                <a:gd name="T24" fmla="*/ 86 w 128"/>
                <a:gd name="T25" fmla="*/ 42 h 166"/>
                <a:gd name="T26" fmla="*/ 94 w 128"/>
                <a:gd name="T27" fmla="*/ 46 h 166"/>
                <a:gd name="T28" fmla="*/ 102 w 128"/>
                <a:gd name="T29" fmla="*/ 52 h 166"/>
                <a:gd name="T30" fmla="*/ 110 w 128"/>
                <a:gd name="T31" fmla="*/ 58 h 166"/>
                <a:gd name="T32" fmla="*/ 116 w 128"/>
                <a:gd name="T33" fmla="*/ 66 h 166"/>
                <a:gd name="T34" fmla="*/ 120 w 128"/>
                <a:gd name="T35" fmla="*/ 74 h 166"/>
                <a:gd name="T36" fmla="*/ 124 w 128"/>
                <a:gd name="T37" fmla="*/ 82 h 166"/>
                <a:gd name="T38" fmla="*/ 126 w 128"/>
                <a:gd name="T39" fmla="*/ 92 h 166"/>
                <a:gd name="T40" fmla="*/ 128 w 128"/>
                <a:gd name="T41" fmla="*/ 102 h 166"/>
                <a:gd name="T42" fmla="*/ 128 w 128"/>
                <a:gd name="T43" fmla="*/ 102 h 166"/>
                <a:gd name="T44" fmla="*/ 126 w 128"/>
                <a:gd name="T45" fmla="*/ 114 h 166"/>
                <a:gd name="T46" fmla="*/ 122 w 128"/>
                <a:gd name="T47" fmla="*/ 126 h 166"/>
                <a:gd name="T48" fmla="*/ 116 w 128"/>
                <a:gd name="T49" fmla="*/ 138 h 166"/>
                <a:gd name="T50" fmla="*/ 108 w 128"/>
                <a:gd name="T51" fmla="*/ 146 h 166"/>
                <a:gd name="T52" fmla="*/ 100 w 128"/>
                <a:gd name="T53" fmla="*/ 154 h 166"/>
                <a:gd name="T54" fmla="*/ 88 w 128"/>
                <a:gd name="T55" fmla="*/ 160 h 166"/>
                <a:gd name="T56" fmla="*/ 76 w 128"/>
                <a:gd name="T57" fmla="*/ 164 h 166"/>
                <a:gd name="T58" fmla="*/ 64 w 128"/>
                <a:gd name="T59" fmla="*/ 166 h 166"/>
                <a:gd name="T60" fmla="*/ 64 w 128"/>
                <a:gd name="T61" fmla="*/ 166 h 166"/>
                <a:gd name="T62" fmla="*/ 52 w 128"/>
                <a:gd name="T63" fmla="*/ 164 h 166"/>
                <a:gd name="T64" fmla="*/ 40 w 128"/>
                <a:gd name="T65" fmla="*/ 160 h 166"/>
                <a:gd name="T66" fmla="*/ 28 w 128"/>
                <a:gd name="T67" fmla="*/ 154 h 166"/>
                <a:gd name="T68" fmla="*/ 20 w 128"/>
                <a:gd name="T69" fmla="*/ 146 h 166"/>
                <a:gd name="T70" fmla="*/ 12 w 128"/>
                <a:gd name="T71" fmla="*/ 138 h 166"/>
                <a:gd name="T72" fmla="*/ 6 w 128"/>
                <a:gd name="T73" fmla="*/ 126 h 166"/>
                <a:gd name="T74" fmla="*/ 2 w 128"/>
                <a:gd name="T75" fmla="*/ 114 h 166"/>
                <a:gd name="T76" fmla="*/ 0 w 128"/>
                <a:gd name="T77" fmla="*/ 10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66">
                  <a:moveTo>
                    <a:pt x="0" y="102"/>
                  </a:moveTo>
                  <a:lnTo>
                    <a:pt x="0" y="102"/>
                  </a:lnTo>
                  <a:lnTo>
                    <a:pt x="2" y="92"/>
                  </a:lnTo>
                  <a:lnTo>
                    <a:pt x="4" y="82"/>
                  </a:lnTo>
                  <a:lnTo>
                    <a:pt x="8" y="74"/>
                  </a:lnTo>
                  <a:lnTo>
                    <a:pt x="12" y="66"/>
                  </a:lnTo>
                  <a:lnTo>
                    <a:pt x="18" y="58"/>
                  </a:lnTo>
                  <a:lnTo>
                    <a:pt x="26" y="52"/>
                  </a:lnTo>
                  <a:lnTo>
                    <a:pt x="34" y="46"/>
                  </a:lnTo>
                  <a:lnTo>
                    <a:pt x="42" y="42"/>
                  </a:lnTo>
                  <a:lnTo>
                    <a:pt x="64" y="0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94" y="46"/>
                  </a:lnTo>
                  <a:lnTo>
                    <a:pt x="102" y="52"/>
                  </a:lnTo>
                  <a:lnTo>
                    <a:pt x="110" y="58"/>
                  </a:lnTo>
                  <a:lnTo>
                    <a:pt x="116" y="66"/>
                  </a:lnTo>
                  <a:lnTo>
                    <a:pt x="120" y="74"/>
                  </a:lnTo>
                  <a:lnTo>
                    <a:pt x="124" y="82"/>
                  </a:lnTo>
                  <a:lnTo>
                    <a:pt x="126" y="92"/>
                  </a:lnTo>
                  <a:lnTo>
                    <a:pt x="128" y="102"/>
                  </a:lnTo>
                  <a:lnTo>
                    <a:pt x="128" y="102"/>
                  </a:lnTo>
                  <a:lnTo>
                    <a:pt x="126" y="114"/>
                  </a:lnTo>
                  <a:lnTo>
                    <a:pt x="122" y="126"/>
                  </a:lnTo>
                  <a:lnTo>
                    <a:pt x="116" y="138"/>
                  </a:lnTo>
                  <a:lnTo>
                    <a:pt x="108" y="146"/>
                  </a:lnTo>
                  <a:lnTo>
                    <a:pt x="100" y="154"/>
                  </a:lnTo>
                  <a:lnTo>
                    <a:pt x="88" y="160"/>
                  </a:lnTo>
                  <a:lnTo>
                    <a:pt x="76" y="164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52" y="164"/>
                  </a:lnTo>
                  <a:lnTo>
                    <a:pt x="40" y="160"/>
                  </a:lnTo>
                  <a:lnTo>
                    <a:pt x="28" y="154"/>
                  </a:lnTo>
                  <a:lnTo>
                    <a:pt x="20" y="146"/>
                  </a:lnTo>
                  <a:lnTo>
                    <a:pt x="12" y="138"/>
                  </a:lnTo>
                  <a:lnTo>
                    <a:pt x="6" y="126"/>
                  </a:lnTo>
                  <a:lnTo>
                    <a:pt x="2" y="114"/>
                  </a:lnTo>
                  <a:lnTo>
                    <a:pt x="0" y="1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384" y="146"/>
              <a:ext cx="128" cy="166"/>
            </a:xfrm>
            <a:custGeom>
              <a:avLst/>
              <a:gdLst>
                <a:gd name="T0" fmla="*/ 128 w 128"/>
                <a:gd name="T1" fmla="*/ 64 h 166"/>
                <a:gd name="T2" fmla="*/ 128 w 128"/>
                <a:gd name="T3" fmla="*/ 64 h 166"/>
                <a:gd name="T4" fmla="*/ 126 w 128"/>
                <a:gd name="T5" fmla="*/ 74 h 166"/>
                <a:gd name="T6" fmla="*/ 124 w 128"/>
                <a:gd name="T7" fmla="*/ 84 h 166"/>
                <a:gd name="T8" fmla="*/ 120 w 128"/>
                <a:gd name="T9" fmla="*/ 92 h 166"/>
                <a:gd name="T10" fmla="*/ 116 w 128"/>
                <a:gd name="T11" fmla="*/ 100 h 166"/>
                <a:gd name="T12" fmla="*/ 110 w 128"/>
                <a:gd name="T13" fmla="*/ 108 h 166"/>
                <a:gd name="T14" fmla="*/ 102 w 128"/>
                <a:gd name="T15" fmla="*/ 114 h 166"/>
                <a:gd name="T16" fmla="*/ 94 w 128"/>
                <a:gd name="T17" fmla="*/ 120 h 166"/>
                <a:gd name="T18" fmla="*/ 86 w 128"/>
                <a:gd name="T19" fmla="*/ 124 h 166"/>
                <a:gd name="T20" fmla="*/ 64 w 128"/>
                <a:gd name="T21" fmla="*/ 166 h 166"/>
                <a:gd name="T22" fmla="*/ 42 w 128"/>
                <a:gd name="T23" fmla="*/ 124 h 166"/>
                <a:gd name="T24" fmla="*/ 42 w 128"/>
                <a:gd name="T25" fmla="*/ 124 h 166"/>
                <a:gd name="T26" fmla="*/ 34 w 128"/>
                <a:gd name="T27" fmla="*/ 120 h 166"/>
                <a:gd name="T28" fmla="*/ 26 w 128"/>
                <a:gd name="T29" fmla="*/ 114 h 166"/>
                <a:gd name="T30" fmla="*/ 18 w 128"/>
                <a:gd name="T31" fmla="*/ 108 h 166"/>
                <a:gd name="T32" fmla="*/ 12 w 128"/>
                <a:gd name="T33" fmla="*/ 100 h 166"/>
                <a:gd name="T34" fmla="*/ 8 w 128"/>
                <a:gd name="T35" fmla="*/ 92 h 166"/>
                <a:gd name="T36" fmla="*/ 4 w 128"/>
                <a:gd name="T37" fmla="*/ 84 h 166"/>
                <a:gd name="T38" fmla="*/ 2 w 128"/>
                <a:gd name="T39" fmla="*/ 74 h 166"/>
                <a:gd name="T40" fmla="*/ 0 w 128"/>
                <a:gd name="T41" fmla="*/ 64 h 166"/>
                <a:gd name="T42" fmla="*/ 0 w 128"/>
                <a:gd name="T43" fmla="*/ 64 h 166"/>
                <a:gd name="T44" fmla="*/ 2 w 128"/>
                <a:gd name="T45" fmla="*/ 50 h 166"/>
                <a:gd name="T46" fmla="*/ 6 w 128"/>
                <a:gd name="T47" fmla="*/ 38 h 166"/>
                <a:gd name="T48" fmla="*/ 12 w 128"/>
                <a:gd name="T49" fmla="*/ 28 h 166"/>
                <a:gd name="T50" fmla="*/ 20 w 128"/>
                <a:gd name="T51" fmla="*/ 18 h 166"/>
                <a:gd name="T52" fmla="*/ 28 w 128"/>
                <a:gd name="T53" fmla="*/ 10 h 166"/>
                <a:gd name="T54" fmla="*/ 40 w 128"/>
                <a:gd name="T55" fmla="*/ 6 h 166"/>
                <a:gd name="T56" fmla="*/ 52 w 128"/>
                <a:gd name="T57" fmla="*/ 2 h 166"/>
                <a:gd name="T58" fmla="*/ 64 w 128"/>
                <a:gd name="T59" fmla="*/ 0 h 166"/>
                <a:gd name="T60" fmla="*/ 64 w 128"/>
                <a:gd name="T61" fmla="*/ 0 h 166"/>
                <a:gd name="T62" fmla="*/ 76 w 128"/>
                <a:gd name="T63" fmla="*/ 2 h 166"/>
                <a:gd name="T64" fmla="*/ 88 w 128"/>
                <a:gd name="T65" fmla="*/ 6 h 166"/>
                <a:gd name="T66" fmla="*/ 100 w 128"/>
                <a:gd name="T67" fmla="*/ 10 h 166"/>
                <a:gd name="T68" fmla="*/ 108 w 128"/>
                <a:gd name="T69" fmla="*/ 18 h 166"/>
                <a:gd name="T70" fmla="*/ 116 w 128"/>
                <a:gd name="T71" fmla="*/ 28 h 166"/>
                <a:gd name="T72" fmla="*/ 122 w 128"/>
                <a:gd name="T73" fmla="*/ 38 h 166"/>
                <a:gd name="T74" fmla="*/ 126 w 128"/>
                <a:gd name="T75" fmla="*/ 50 h 166"/>
                <a:gd name="T76" fmla="*/ 128 w 128"/>
                <a:gd name="T77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66">
                  <a:moveTo>
                    <a:pt x="128" y="64"/>
                  </a:moveTo>
                  <a:lnTo>
                    <a:pt x="128" y="64"/>
                  </a:lnTo>
                  <a:lnTo>
                    <a:pt x="126" y="74"/>
                  </a:lnTo>
                  <a:lnTo>
                    <a:pt x="124" y="84"/>
                  </a:lnTo>
                  <a:lnTo>
                    <a:pt x="120" y="92"/>
                  </a:lnTo>
                  <a:lnTo>
                    <a:pt x="116" y="100"/>
                  </a:lnTo>
                  <a:lnTo>
                    <a:pt x="110" y="108"/>
                  </a:lnTo>
                  <a:lnTo>
                    <a:pt x="102" y="114"/>
                  </a:lnTo>
                  <a:lnTo>
                    <a:pt x="94" y="120"/>
                  </a:lnTo>
                  <a:lnTo>
                    <a:pt x="86" y="124"/>
                  </a:lnTo>
                  <a:lnTo>
                    <a:pt x="64" y="166"/>
                  </a:lnTo>
                  <a:lnTo>
                    <a:pt x="42" y="124"/>
                  </a:lnTo>
                  <a:lnTo>
                    <a:pt x="42" y="124"/>
                  </a:lnTo>
                  <a:lnTo>
                    <a:pt x="34" y="120"/>
                  </a:lnTo>
                  <a:lnTo>
                    <a:pt x="26" y="114"/>
                  </a:lnTo>
                  <a:lnTo>
                    <a:pt x="18" y="108"/>
                  </a:lnTo>
                  <a:lnTo>
                    <a:pt x="12" y="100"/>
                  </a:lnTo>
                  <a:lnTo>
                    <a:pt x="8" y="92"/>
                  </a:lnTo>
                  <a:lnTo>
                    <a:pt x="4" y="84"/>
                  </a:lnTo>
                  <a:lnTo>
                    <a:pt x="2" y="7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100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0" y="182"/>
              <a:ext cx="7680" cy="1170"/>
            </a:xfrm>
            <a:custGeom>
              <a:avLst/>
              <a:gdLst>
                <a:gd name="T0" fmla="*/ 1572 w 7680"/>
                <a:gd name="T1" fmla="*/ 708 h 1170"/>
                <a:gd name="T2" fmla="*/ 1566 w 7680"/>
                <a:gd name="T3" fmla="*/ 710 h 1170"/>
                <a:gd name="T4" fmla="*/ 1548 w 7680"/>
                <a:gd name="T5" fmla="*/ 720 h 1170"/>
                <a:gd name="T6" fmla="*/ 1508 w 7680"/>
                <a:gd name="T7" fmla="*/ 664 h 1170"/>
                <a:gd name="T8" fmla="*/ 1486 w 7680"/>
                <a:gd name="T9" fmla="*/ 644 h 1170"/>
                <a:gd name="T10" fmla="*/ 1466 w 7680"/>
                <a:gd name="T11" fmla="*/ 644 h 1170"/>
                <a:gd name="T12" fmla="*/ 1444 w 7680"/>
                <a:gd name="T13" fmla="*/ 666 h 1170"/>
                <a:gd name="T14" fmla="*/ 1372 w 7680"/>
                <a:gd name="T15" fmla="*/ 506 h 1170"/>
                <a:gd name="T16" fmla="*/ 1350 w 7680"/>
                <a:gd name="T17" fmla="*/ 484 h 1170"/>
                <a:gd name="T18" fmla="*/ 1328 w 7680"/>
                <a:gd name="T19" fmla="*/ 482 h 1170"/>
                <a:gd name="T20" fmla="*/ 1306 w 7680"/>
                <a:gd name="T21" fmla="*/ 504 h 1170"/>
                <a:gd name="T22" fmla="*/ 1230 w 7680"/>
                <a:gd name="T23" fmla="*/ 668 h 1170"/>
                <a:gd name="T24" fmla="*/ 1204 w 7680"/>
                <a:gd name="T25" fmla="*/ 654 h 1170"/>
                <a:gd name="T26" fmla="*/ 1184 w 7680"/>
                <a:gd name="T27" fmla="*/ 660 h 1170"/>
                <a:gd name="T28" fmla="*/ 1168 w 7680"/>
                <a:gd name="T29" fmla="*/ 684 h 1170"/>
                <a:gd name="T30" fmla="*/ 1084 w 7680"/>
                <a:gd name="T31" fmla="*/ 32 h 1170"/>
                <a:gd name="T32" fmla="*/ 1064 w 7680"/>
                <a:gd name="T33" fmla="*/ 2 h 1170"/>
                <a:gd name="T34" fmla="*/ 1046 w 7680"/>
                <a:gd name="T35" fmla="*/ 0 h 1170"/>
                <a:gd name="T36" fmla="*/ 1020 w 7680"/>
                <a:gd name="T37" fmla="*/ 18 h 1170"/>
                <a:gd name="T38" fmla="*/ 900 w 7680"/>
                <a:gd name="T39" fmla="*/ 598 h 1170"/>
                <a:gd name="T40" fmla="*/ 888 w 7680"/>
                <a:gd name="T41" fmla="*/ 584 h 1170"/>
                <a:gd name="T42" fmla="*/ 872 w 7680"/>
                <a:gd name="T43" fmla="*/ 578 h 1170"/>
                <a:gd name="T44" fmla="*/ 848 w 7680"/>
                <a:gd name="T45" fmla="*/ 584 h 1170"/>
                <a:gd name="T46" fmla="*/ 0 w 7680"/>
                <a:gd name="T47" fmla="*/ 710 h 1170"/>
                <a:gd name="T48" fmla="*/ 0 w 7680"/>
                <a:gd name="T49" fmla="*/ 778 h 1170"/>
                <a:gd name="T50" fmla="*/ 778 w 7680"/>
                <a:gd name="T51" fmla="*/ 776 h 1170"/>
                <a:gd name="T52" fmla="*/ 798 w 7680"/>
                <a:gd name="T53" fmla="*/ 762 h 1170"/>
                <a:gd name="T54" fmla="*/ 912 w 7680"/>
                <a:gd name="T55" fmla="*/ 806 h 1170"/>
                <a:gd name="T56" fmla="*/ 936 w 7680"/>
                <a:gd name="T57" fmla="*/ 826 h 1170"/>
                <a:gd name="T58" fmla="*/ 958 w 7680"/>
                <a:gd name="T59" fmla="*/ 824 h 1170"/>
                <a:gd name="T60" fmla="*/ 976 w 7680"/>
                <a:gd name="T61" fmla="*/ 798 h 1170"/>
                <a:gd name="T62" fmla="*/ 1100 w 7680"/>
                <a:gd name="T63" fmla="*/ 1140 h 1170"/>
                <a:gd name="T64" fmla="*/ 1122 w 7680"/>
                <a:gd name="T65" fmla="*/ 1168 h 1170"/>
                <a:gd name="T66" fmla="*/ 1134 w 7680"/>
                <a:gd name="T67" fmla="*/ 1170 h 1170"/>
                <a:gd name="T68" fmla="*/ 1156 w 7680"/>
                <a:gd name="T69" fmla="*/ 1162 h 1170"/>
                <a:gd name="T70" fmla="*/ 1222 w 7680"/>
                <a:gd name="T71" fmla="*/ 778 h 1170"/>
                <a:gd name="T72" fmla="*/ 1236 w 7680"/>
                <a:gd name="T73" fmla="*/ 794 h 1170"/>
                <a:gd name="T74" fmla="*/ 1264 w 7680"/>
                <a:gd name="T75" fmla="*/ 802 h 1170"/>
                <a:gd name="T76" fmla="*/ 1280 w 7680"/>
                <a:gd name="T77" fmla="*/ 794 h 1170"/>
                <a:gd name="T78" fmla="*/ 1334 w 7680"/>
                <a:gd name="T79" fmla="*/ 640 h 1170"/>
                <a:gd name="T80" fmla="*/ 1392 w 7680"/>
                <a:gd name="T81" fmla="*/ 864 h 1170"/>
                <a:gd name="T82" fmla="*/ 1418 w 7680"/>
                <a:gd name="T83" fmla="*/ 878 h 1170"/>
                <a:gd name="T84" fmla="*/ 1440 w 7680"/>
                <a:gd name="T85" fmla="*/ 872 h 1170"/>
                <a:gd name="T86" fmla="*/ 1480 w 7680"/>
                <a:gd name="T87" fmla="*/ 774 h 1170"/>
                <a:gd name="T88" fmla="*/ 1498 w 7680"/>
                <a:gd name="T89" fmla="*/ 814 h 1170"/>
                <a:gd name="T90" fmla="*/ 1518 w 7680"/>
                <a:gd name="T91" fmla="*/ 828 h 1170"/>
                <a:gd name="T92" fmla="*/ 1536 w 7680"/>
                <a:gd name="T93" fmla="*/ 826 h 1170"/>
                <a:gd name="T94" fmla="*/ 1588 w 7680"/>
                <a:gd name="T95" fmla="*/ 776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680" h="1170">
                  <a:moveTo>
                    <a:pt x="7680" y="710"/>
                  </a:moveTo>
                  <a:lnTo>
                    <a:pt x="1572" y="708"/>
                  </a:lnTo>
                  <a:lnTo>
                    <a:pt x="1572" y="708"/>
                  </a:lnTo>
                  <a:lnTo>
                    <a:pt x="1572" y="708"/>
                  </a:lnTo>
                  <a:lnTo>
                    <a:pt x="1572" y="708"/>
                  </a:lnTo>
                  <a:lnTo>
                    <a:pt x="1566" y="710"/>
                  </a:lnTo>
                  <a:lnTo>
                    <a:pt x="1558" y="712"/>
                  </a:lnTo>
                  <a:lnTo>
                    <a:pt x="1552" y="714"/>
                  </a:lnTo>
                  <a:lnTo>
                    <a:pt x="1548" y="720"/>
                  </a:lnTo>
                  <a:lnTo>
                    <a:pt x="1536" y="732"/>
                  </a:lnTo>
                  <a:lnTo>
                    <a:pt x="1508" y="664"/>
                  </a:lnTo>
                  <a:lnTo>
                    <a:pt x="1508" y="664"/>
                  </a:lnTo>
                  <a:lnTo>
                    <a:pt x="1502" y="654"/>
                  </a:lnTo>
                  <a:lnTo>
                    <a:pt x="1496" y="648"/>
                  </a:lnTo>
                  <a:lnTo>
                    <a:pt x="1486" y="644"/>
                  </a:lnTo>
                  <a:lnTo>
                    <a:pt x="1476" y="642"/>
                  </a:lnTo>
                  <a:lnTo>
                    <a:pt x="1476" y="642"/>
                  </a:lnTo>
                  <a:lnTo>
                    <a:pt x="1466" y="644"/>
                  </a:lnTo>
                  <a:lnTo>
                    <a:pt x="1456" y="648"/>
                  </a:lnTo>
                  <a:lnTo>
                    <a:pt x="1450" y="656"/>
                  </a:lnTo>
                  <a:lnTo>
                    <a:pt x="1444" y="666"/>
                  </a:lnTo>
                  <a:lnTo>
                    <a:pt x="1424" y="724"/>
                  </a:lnTo>
                  <a:lnTo>
                    <a:pt x="1372" y="506"/>
                  </a:lnTo>
                  <a:lnTo>
                    <a:pt x="1372" y="506"/>
                  </a:lnTo>
                  <a:lnTo>
                    <a:pt x="1366" y="496"/>
                  </a:lnTo>
                  <a:lnTo>
                    <a:pt x="1360" y="488"/>
                  </a:lnTo>
                  <a:lnTo>
                    <a:pt x="1350" y="484"/>
                  </a:lnTo>
                  <a:lnTo>
                    <a:pt x="1340" y="480"/>
                  </a:lnTo>
                  <a:lnTo>
                    <a:pt x="1340" y="480"/>
                  </a:lnTo>
                  <a:lnTo>
                    <a:pt x="1328" y="482"/>
                  </a:lnTo>
                  <a:lnTo>
                    <a:pt x="1318" y="488"/>
                  </a:lnTo>
                  <a:lnTo>
                    <a:pt x="1310" y="494"/>
                  </a:lnTo>
                  <a:lnTo>
                    <a:pt x="1306" y="504"/>
                  </a:lnTo>
                  <a:lnTo>
                    <a:pt x="1246" y="692"/>
                  </a:lnTo>
                  <a:lnTo>
                    <a:pt x="1230" y="668"/>
                  </a:lnTo>
                  <a:lnTo>
                    <a:pt x="1230" y="668"/>
                  </a:lnTo>
                  <a:lnTo>
                    <a:pt x="1222" y="662"/>
                  </a:lnTo>
                  <a:lnTo>
                    <a:pt x="1214" y="656"/>
                  </a:lnTo>
                  <a:lnTo>
                    <a:pt x="1204" y="654"/>
                  </a:lnTo>
                  <a:lnTo>
                    <a:pt x="1194" y="656"/>
                  </a:lnTo>
                  <a:lnTo>
                    <a:pt x="1194" y="656"/>
                  </a:lnTo>
                  <a:lnTo>
                    <a:pt x="1184" y="660"/>
                  </a:lnTo>
                  <a:lnTo>
                    <a:pt x="1176" y="666"/>
                  </a:lnTo>
                  <a:lnTo>
                    <a:pt x="1172" y="674"/>
                  </a:lnTo>
                  <a:lnTo>
                    <a:pt x="1168" y="684"/>
                  </a:lnTo>
                  <a:lnTo>
                    <a:pt x="1146" y="834"/>
                  </a:lnTo>
                  <a:lnTo>
                    <a:pt x="1084" y="32"/>
                  </a:lnTo>
                  <a:lnTo>
                    <a:pt x="1084" y="32"/>
                  </a:lnTo>
                  <a:lnTo>
                    <a:pt x="1082" y="20"/>
                  </a:lnTo>
                  <a:lnTo>
                    <a:pt x="1074" y="10"/>
                  </a:lnTo>
                  <a:lnTo>
                    <a:pt x="1064" y="2"/>
                  </a:lnTo>
                  <a:lnTo>
                    <a:pt x="1052" y="0"/>
                  </a:lnTo>
                  <a:lnTo>
                    <a:pt x="1052" y="0"/>
                  </a:lnTo>
                  <a:lnTo>
                    <a:pt x="1046" y="0"/>
                  </a:lnTo>
                  <a:lnTo>
                    <a:pt x="1040" y="2"/>
                  </a:lnTo>
                  <a:lnTo>
                    <a:pt x="1028" y="8"/>
                  </a:lnTo>
                  <a:lnTo>
                    <a:pt x="1020" y="18"/>
                  </a:lnTo>
                  <a:lnTo>
                    <a:pt x="1016" y="28"/>
                  </a:lnTo>
                  <a:lnTo>
                    <a:pt x="926" y="664"/>
                  </a:lnTo>
                  <a:lnTo>
                    <a:pt x="900" y="598"/>
                  </a:lnTo>
                  <a:lnTo>
                    <a:pt x="900" y="598"/>
                  </a:lnTo>
                  <a:lnTo>
                    <a:pt x="896" y="590"/>
                  </a:lnTo>
                  <a:lnTo>
                    <a:pt x="888" y="584"/>
                  </a:lnTo>
                  <a:lnTo>
                    <a:pt x="882" y="580"/>
                  </a:lnTo>
                  <a:lnTo>
                    <a:pt x="872" y="578"/>
                  </a:lnTo>
                  <a:lnTo>
                    <a:pt x="872" y="578"/>
                  </a:lnTo>
                  <a:lnTo>
                    <a:pt x="864" y="578"/>
                  </a:lnTo>
                  <a:lnTo>
                    <a:pt x="854" y="580"/>
                  </a:lnTo>
                  <a:lnTo>
                    <a:pt x="848" y="584"/>
                  </a:lnTo>
                  <a:lnTo>
                    <a:pt x="840" y="590"/>
                  </a:lnTo>
                  <a:lnTo>
                    <a:pt x="754" y="708"/>
                  </a:lnTo>
                  <a:lnTo>
                    <a:pt x="0" y="710"/>
                  </a:lnTo>
                  <a:lnTo>
                    <a:pt x="0" y="778"/>
                  </a:lnTo>
                  <a:lnTo>
                    <a:pt x="0" y="778"/>
                  </a:lnTo>
                  <a:lnTo>
                    <a:pt x="0" y="778"/>
                  </a:lnTo>
                  <a:lnTo>
                    <a:pt x="770" y="776"/>
                  </a:lnTo>
                  <a:lnTo>
                    <a:pt x="770" y="776"/>
                  </a:lnTo>
                  <a:lnTo>
                    <a:pt x="778" y="776"/>
                  </a:lnTo>
                  <a:lnTo>
                    <a:pt x="786" y="772"/>
                  </a:lnTo>
                  <a:lnTo>
                    <a:pt x="792" y="768"/>
                  </a:lnTo>
                  <a:lnTo>
                    <a:pt x="798" y="762"/>
                  </a:lnTo>
                  <a:lnTo>
                    <a:pt x="860" y="680"/>
                  </a:lnTo>
                  <a:lnTo>
                    <a:pt x="912" y="806"/>
                  </a:lnTo>
                  <a:lnTo>
                    <a:pt x="912" y="806"/>
                  </a:lnTo>
                  <a:lnTo>
                    <a:pt x="918" y="816"/>
                  </a:lnTo>
                  <a:lnTo>
                    <a:pt x="926" y="822"/>
                  </a:lnTo>
                  <a:lnTo>
                    <a:pt x="936" y="826"/>
                  </a:lnTo>
                  <a:lnTo>
                    <a:pt x="948" y="826"/>
                  </a:lnTo>
                  <a:lnTo>
                    <a:pt x="948" y="826"/>
                  </a:lnTo>
                  <a:lnTo>
                    <a:pt x="958" y="824"/>
                  </a:lnTo>
                  <a:lnTo>
                    <a:pt x="966" y="818"/>
                  </a:lnTo>
                  <a:lnTo>
                    <a:pt x="974" y="808"/>
                  </a:lnTo>
                  <a:lnTo>
                    <a:pt x="976" y="798"/>
                  </a:lnTo>
                  <a:lnTo>
                    <a:pt x="1040" y="348"/>
                  </a:lnTo>
                  <a:lnTo>
                    <a:pt x="1100" y="1140"/>
                  </a:lnTo>
                  <a:lnTo>
                    <a:pt x="1100" y="1140"/>
                  </a:lnTo>
                  <a:lnTo>
                    <a:pt x="1104" y="1152"/>
                  </a:lnTo>
                  <a:lnTo>
                    <a:pt x="1112" y="1162"/>
                  </a:lnTo>
                  <a:lnTo>
                    <a:pt x="1122" y="1168"/>
                  </a:lnTo>
                  <a:lnTo>
                    <a:pt x="1134" y="1170"/>
                  </a:lnTo>
                  <a:lnTo>
                    <a:pt x="1134" y="1170"/>
                  </a:lnTo>
                  <a:lnTo>
                    <a:pt x="1134" y="1170"/>
                  </a:lnTo>
                  <a:lnTo>
                    <a:pt x="1134" y="1170"/>
                  </a:lnTo>
                  <a:lnTo>
                    <a:pt x="1146" y="1168"/>
                  </a:lnTo>
                  <a:lnTo>
                    <a:pt x="1156" y="1162"/>
                  </a:lnTo>
                  <a:lnTo>
                    <a:pt x="1164" y="1154"/>
                  </a:lnTo>
                  <a:lnTo>
                    <a:pt x="1168" y="1142"/>
                  </a:lnTo>
                  <a:lnTo>
                    <a:pt x="1222" y="778"/>
                  </a:lnTo>
                  <a:lnTo>
                    <a:pt x="1230" y="788"/>
                  </a:lnTo>
                  <a:lnTo>
                    <a:pt x="1230" y="788"/>
                  </a:lnTo>
                  <a:lnTo>
                    <a:pt x="1236" y="794"/>
                  </a:lnTo>
                  <a:lnTo>
                    <a:pt x="1244" y="798"/>
                  </a:lnTo>
                  <a:lnTo>
                    <a:pt x="1254" y="802"/>
                  </a:lnTo>
                  <a:lnTo>
                    <a:pt x="1264" y="802"/>
                  </a:lnTo>
                  <a:lnTo>
                    <a:pt x="1264" y="802"/>
                  </a:lnTo>
                  <a:lnTo>
                    <a:pt x="1272" y="798"/>
                  </a:lnTo>
                  <a:lnTo>
                    <a:pt x="1280" y="794"/>
                  </a:lnTo>
                  <a:lnTo>
                    <a:pt x="1286" y="786"/>
                  </a:lnTo>
                  <a:lnTo>
                    <a:pt x="1290" y="778"/>
                  </a:lnTo>
                  <a:lnTo>
                    <a:pt x="1334" y="640"/>
                  </a:lnTo>
                  <a:lnTo>
                    <a:pt x="1388" y="854"/>
                  </a:lnTo>
                  <a:lnTo>
                    <a:pt x="1388" y="854"/>
                  </a:lnTo>
                  <a:lnTo>
                    <a:pt x="1392" y="864"/>
                  </a:lnTo>
                  <a:lnTo>
                    <a:pt x="1398" y="872"/>
                  </a:lnTo>
                  <a:lnTo>
                    <a:pt x="1408" y="876"/>
                  </a:lnTo>
                  <a:lnTo>
                    <a:pt x="1418" y="878"/>
                  </a:lnTo>
                  <a:lnTo>
                    <a:pt x="1418" y="878"/>
                  </a:lnTo>
                  <a:lnTo>
                    <a:pt x="1430" y="878"/>
                  </a:lnTo>
                  <a:lnTo>
                    <a:pt x="1440" y="872"/>
                  </a:lnTo>
                  <a:lnTo>
                    <a:pt x="1448" y="866"/>
                  </a:lnTo>
                  <a:lnTo>
                    <a:pt x="1452" y="856"/>
                  </a:lnTo>
                  <a:lnTo>
                    <a:pt x="1480" y="774"/>
                  </a:lnTo>
                  <a:lnTo>
                    <a:pt x="1494" y="806"/>
                  </a:lnTo>
                  <a:lnTo>
                    <a:pt x="1494" y="806"/>
                  </a:lnTo>
                  <a:lnTo>
                    <a:pt x="1498" y="814"/>
                  </a:lnTo>
                  <a:lnTo>
                    <a:pt x="1504" y="820"/>
                  </a:lnTo>
                  <a:lnTo>
                    <a:pt x="1510" y="824"/>
                  </a:lnTo>
                  <a:lnTo>
                    <a:pt x="1518" y="828"/>
                  </a:lnTo>
                  <a:lnTo>
                    <a:pt x="1518" y="828"/>
                  </a:lnTo>
                  <a:lnTo>
                    <a:pt x="1528" y="828"/>
                  </a:lnTo>
                  <a:lnTo>
                    <a:pt x="1536" y="826"/>
                  </a:lnTo>
                  <a:lnTo>
                    <a:pt x="1544" y="822"/>
                  </a:lnTo>
                  <a:lnTo>
                    <a:pt x="1550" y="818"/>
                  </a:lnTo>
                  <a:lnTo>
                    <a:pt x="1588" y="776"/>
                  </a:lnTo>
                  <a:lnTo>
                    <a:pt x="7680" y="778"/>
                  </a:lnTo>
                  <a:lnTo>
                    <a:pt x="7680" y="710"/>
                  </a:lnTo>
                  <a:close/>
                </a:path>
              </a:pathLst>
            </a:custGeom>
            <a:solidFill>
              <a:srgbClr val="4EB79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569" t="17186" r="60299" b="19569"/>
          <a:stretch/>
        </p:blipFill>
        <p:spPr>
          <a:xfrm>
            <a:off x="11077732" y="111411"/>
            <a:ext cx="749508" cy="1139252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773" t="27610" r="15500" b="19570"/>
          <a:stretch/>
        </p:blipFill>
        <p:spPr>
          <a:xfrm>
            <a:off x="9563726" y="299206"/>
            <a:ext cx="1514006" cy="9514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279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B48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riângulo isósceles 14"/>
          <p:cNvSpPr/>
          <p:nvPr userDrawn="1"/>
        </p:nvSpPr>
        <p:spPr>
          <a:xfrm>
            <a:off x="885825" y="5833393"/>
            <a:ext cx="897739" cy="10246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riângulo isósceles 13"/>
          <p:cNvSpPr/>
          <p:nvPr userDrawn="1"/>
        </p:nvSpPr>
        <p:spPr>
          <a:xfrm>
            <a:off x="1693278" y="5745163"/>
            <a:ext cx="849396" cy="111283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/>
          <p:cNvSpPr/>
          <p:nvPr userDrawn="1"/>
        </p:nvSpPr>
        <p:spPr>
          <a:xfrm>
            <a:off x="1356394" y="5322971"/>
            <a:ext cx="579570" cy="151597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 userDrawn="1"/>
        </p:nvSpPr>
        <p:spPr>
          <a:xfrm>
            <a:off x="-1" y="6048375"/>
            <a:ext cx="12192001" cy="800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0" y="0"/>
            <a:ext cx="12192000" cy="6673850"/>
            <a:chOff x="0" y="0"/>
            <a:chExt cx="7680" cy="4204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7680" cy="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0" y="0"/>
              <a:ext cx="7680" cy="1176"/>
            </a:xfrm>
            <a:custGeom>
              <a:avLst/>
              <a:gdLst>
                <a:gd name="T0" fmla="*/ 7680 w 7680"/>
                <a:gd name="T1" fmla="*/ 0 h 1176"/>
                <a:gd name="T2" fmla="*/ 0 w 7680"/>
                <a:gd name="T3" fmla="*/ 0 h 1176"/>
                <a:gd name="T4" fmla="*/ 0 w 7680"/>
                <a:gd name="T5" fmla="*/ 926 h 1176"/>
                <a:gd name="T6" fmla="*/ 770 w 7680"/>
                <a:gd name="T7" fmla="*/ 924 h 1176"/>
                <a:gd name="T8" fmla="*/ 876 w 7680"/>
                <a:gd name="T9" fmla="*/ 812 h 1176"/>
                <a:gd name="T10" fmla="*/ 936 w 7680"/>
                <a:gd name="T11" fmla="*/ 960 h 1176"/>
                <a:gd name="T12" fmla="*/ 1044 w 7680"/>
                <a:gd name="T13" fmla="*/ 428 h 1176"/>
                <a:gd name="T14" fmla="*/ 1134 w 7680"/>
                <a:gd name="T15" fmla="*/ 1176 h 1176"/>
                <a:gd name="T16" fmla="*/ 1200 w 7680"/>
                <a:gd name="T17" fmla="*/ 890 h 1176"/>
                <a:gd name="T18" fmla="*/ 1258 w 7680"/>
                <a:gd name="T19" fmla="*/ 950 h 1176"/>
                <a:gd name="T20" fmla="*/ 1328 w 7680"/>
                <a:gd name="T21" fmla="*/ 728 h 1176"/>
                <a:gd name="T22" fmla="*/ 1416 w 7680"/>
                <a:gd name="T23" fmla="*/ 1012 h 1176"/>
                <a:gd name="T24" fmla="*/ 1486 w 7680"/>
                <a:gd name="T25" fmla="*/ 880 h 1176"/>
                <a:gd name="T26" fmla="*/ 1524 w 7680"/>
                <a:gd name="T27" fmla="*/ 976 h 1176"/>
                <a:gd name="T28" fmla="*/ 1586 w 7680"/>
                <a:gd name="T29" fmla="*/ 924 h 1176"/>
                <a:gd name="T30" fmla="*/ 7680 w 7680"/>
                <a:gd name="T31" fmla="*/ 926 h 1176"/>
                <a:gd name="T32" fmla="*/ 7680 w 7680"/>
                <a:gd name="T33" fmla="*/ 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80" h="1176">
                  <a:moveTo>
                    <a:pt x="7680" y="0"/>
                  </a:moveTo>
                  <a:lnTo>
                    <a:pt x="0" y="0"/>
                  </a:lnTo>
                  <a:lnTo>
                    <a:pt x="0" y="926"/>
                  </a:lnTo>
                  <a:lnTo>
                    <a:pt x="770" y="924"/>
                  </a:lnTo>
                  <a:lnTo>
                    <a:pt x="876" y="812"/>
                  </a:lnTo>
                  <a:lnTo>
                    <a:pt x="936" y="960"/>
                  </a:lnTo>
                  <a:lnTo>
                    <a:pt x="1044" y="428"/>
                  </a:lnTo>
                  <a:lnTo>
                    <a:pt x="1134" y="1176"/>
                  </a:lnTo>
                  <a:lnTo>
                    <a:pt x="1200" y="890"/>
                  </a:lnTo>
                  <a:lnTo>
                    <a:pt x="1258" y="950"/>
                  </a:lnTo>
                  <a:lnTo>
                    <a:pt x="1328" y="728"/>
                  </a:lnTo>
                  <a:lnTo>
                    <a:pt x="1416" y="1012"/>
                  </a:lnTo>
                  <a:lnTo>
                    <a:pt x="1486" y="880"/>
                  </a:lnTo>
                  <a:lnTo>
                    <a:pt x="1524" y="976"/>
                  </a:lnTo>
                  <a:lnTo>
                    <a:pt x="1586" y="924"/>
                  </a:lnTo>
                  <a:lnTo>
                    <a:pt x="7680" y="926"/>
                  </a:lnTo>
                  <a:lnTo>
                    <a:pt x="7680" y="0"/>
                  </a:lnTo>
                  <a:close/>
                </a:path>
              </a:pathLst>
            </a:custGeom>
            <a:solidFill>
              <a:srgbClr val="3B485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672" y="566"/>
              <a:ext cx="92" cy="126"/>
            </a:xfrm>
            <a:custGeom>
              <a:avLst/>
              <a:gdLst>
                <a:gd name="T0" fmla="*/ 46 w 92"/>
                <a:gd name="T1" fmla="*/ 18 h 126"/>
                <a:gd name="T2" fmla="*/ 30 w 92"/>
                <a:gd name="T3" fmla="*/ 24 h 126"/>
                <a:gd name="T4" fmla="*/ 26 w 92"/>
                <a:gd name="T5" fmla="*/ 32 h 126"/>
                <a:gd name="T6" fmla="*/ 28 w 92"/>
                <a:gd name="T7" fmla="*/ 38 h 126"/>
                <a:gd name="T8" fmla="*/ 36 w 92"/>
                <a:gd name="T9" fmla="*/ 46 h 126"/>
                <a:gd name="T10" fmla="*/ 72 w 92"/>
                <a:gd name="T11" fmla="*/ 58 h 126"/>
                <a:gd name="T12" fmla="*/ 86 w 92"/>
                <a:gd name="T13" fmla="*/ 70 h 126"/>
                <a:gd name="T14" fmla="*/ 92 w 92"/>
                <a:gd name="T15" fmla="*/ 84 h 126"/>
                <a:gd name="T16" fmla="*/ 92 w 92"/>
                <a:gd name="T17" fmla="*/ 90 h 126"/>
                <a:gd name="T18" fmla="*/ 90 w 92"/>
                <a:gd name="T19" fmla="*/ 106 h 126"/>
                <a:gd name="T20" fmla="*/ 80 w 92"/>
                <a:gd name="T21" fmla="*/ 118 h 126"/>
                <a:gd name="T22" fmla="*/ 66 w 92"/>
                <a:gd name="T23" fmla="*/ 124 h 126"/>
                <a:gd name="T24" fmla="*/ 46 w 92"/>
                <a:gd name="T25" fmla="*/ 126 h 126"/>
                <a:gd name="T26" fmla="*/ 32 w 92"/>
                <a:gd name="T27" fmla="*/ 124 h 126"/>
                <a:gd name="T28" fmla="*/ 8 w 92"/>
                <a:gd name="T29" fmla="*/ 112 h 126"/>
                <a:gd name="T30" fmla="*/ 2 w 92"/>
                <a:gd name="T31" fmla="*/ 104 h 126"/>
                <a:gd name="T32" fmla="*/ 0 w 92"/>
                <a:gd name="T33" fmla="*/ 100 h 126"/>
                <a:gd name="T34" fmla="*/ 2 w 92"/>
                <a:gd name="T35" fmla="*/ 92 h 126"/>
                <a:gd name="T36" fmla="*/ 10 w 92"/>
                <a:gd name="T37" fmla="*/ 90 h 126"/>
                <a:gd name="T38" fmla="*/ 14 w 92"/>
                <a:gd name="T39" fmla="*/ 92 h 126"/>
                <a:gd name="T40" fmla="*/ 18 w 92"/>
                <a:gd name="T41" fmla="*/ 94 h 126"/>
                <a:gd name="T42" fmla="*/ 30 w 92"/>
                <a:gd name="T43" fmla="*/ 104 h 126"/>
                <a:gd name="T44" fmla="*/ 46 w 92"/>
                <a:gd name="T45" fmla="*/ 108 h 126"/>
                <a:gd name="T46" fmla="*/ 58 w 92"/>
                <a:gd name="T47" fmla="*/ 106 h 126"/>
                <a:gd name="T48" fmla="*/ 70 w 92"/>
                <a:gd name="T49" fmla="*/ 98 h 126"/>
                <a:gd name="T50" fmla="*/ 72 w 92"/>
                <a:gd name="T51" fmla="*/ 90 h 126"/>
                <a:gd name="T52" fmla="*/ 68 w 92"/>
                <a:gd name="T53" fmla="*/ 82 h 126"/>
                <a:gd name="T54" fmla="*/ 50 w 92"/>
                <a:gd name="T55" fmla="*/ 72 h 126"/>
                <a:gd name="T56" fmla="*/ 26 w 92"/>
                <a:gd name="T57" fmla="*/ 64 h 126"/>
                <a:gd name="T58" fmla="*/ 12 w 92"/>
                <a:gd name="T59" fmla="*/ 52 h 126"/>
                <a:gd name="T60" fmla="*/ 6 w 92"/>
                <a:gd name="T61" fmla="*/ 40 h 126"/>
                <a:gd name="T62" fmla="*/ 6 w 92"/>
                <a:gd name="T63" fmla="*/ 32 h 126"/>
                <a:gd name="T64" fmla="*/ 8 w 92"/>
                <a:gd name="T65" fmla="*/ 20 h 126"/>
                <a:gd name="T66" fmla="*/ 16 w 92"/>
                <a:gd name="T67" fmla="*/ 10 h 126"/>
                <a:gd name="T68" fmla="*/ 28 w 92"/>
                <a:gd name="T69" fmla="*/ 2 h 126"/>
                <a:gd name="T70" fmla="*/ 46 w 92"/>
                <a:gd name="T71" fmla="*/ 0 h 126"/>
                <a:gd name="T72" fmla="*/ 60 w 92"/>
                <a:gd name="T73" fmla="*/ 2 h 126"/>
                <a:gd name="T74" fmla="*/ 82 w 92"/>
                <a:gd name="T75" fmla="*/ 10 h 126"/>
                <a:gd name="T76" fmla="*/ 88 w 92"/>
                <a:gd name="T77" fmla="*/ 16 h 126"/>
                <a:gd name="T78" fmla="*/ 90 w 92"/>
                <a:gd name="T79" fmla="*/ 22 h 126"/>
                <a:gd name="T80" fmla="*/ 86 w 92"/>
                <a:gd name="T81" fmla="*/ 30 h 126"/>
                <a:gd name="T82" fmla="*/ 80 w 92"/>
                <a:gd name="T83" fmla="*/ 32 h 126"/>
                <a:gd name="T84" fmla="*/ 76 w 92"/>
                <a:gd name="T85" fmla="*/ 32 h 126"/>
                <a:gd name="T86" fmla="*/ 72 w 92"/>
                <a:gd name="T87" fmla="*/ 28 h 126"/>
                <a:gd name="T88" fmla="*/ 62 w 92"/>
                <a:gd name="T89" fmla="*/ 22 h 126"/>
                <a:gd name="T90" fmla="*/ 46 w 92"/>
                <a:gd name="T91" fmla="*/ 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2" h="126">
                  <a:moveTo>
                    <a:pt x="46" y="18"/>
                  </a:moveTo>
                  <a:lnTo>
                    <a:pt x="46" y="18"/>
                  </a:lnTo>
                  <a:lnTo>
                    <a:pt x="38" y="20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6" y="46"/>
                  </a:lnTo>
                  <a:lnTo>
                    <a:pt x="60" y="54"/>
                  </a:lnTo>
                  <a:lnTo>
                    <a:pt x="72" y="58"/>
                  </a:lnTo>
                  <a:lnTo>
                    <a:pt x="82" y="66"/>
                  </a:lnTo>
                  <a:lnTo>
                    <a:pt x="86" y="70"/>
                  </a:lnTo>
                  <a:lnTo>
                    <a:pt x="90" y="76"/>
                  </a:lnTo>
                  <a:lnTo>
                    <a:pt x="92" y="84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2" y="98"/>
                  </a:lnTo>
                  <a:lnTo>
                    <a:pt x="90" y="106"/>
                  </a:lnTo>
                  <a:lnTo>
                    <a:pt x="86" y="112"/>
                  </a:lnTo>
                  <a:lnTo>
                    <a:pt x="80" y="118"/>
                  </a:lnTo>
                  <a:lnTo>
                    <a:pt x="74" y="122"/>
                  </a:lnTo>
                  <a:lnTo>
                    <a:pt x="66" y="124"/>
                  </a:lnTo>
                  <a:lnTo>
                    <a:pt x="58" y="126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32" y="124"/>
                  </a:lnTo>
                  <a:lnTo>
                    <a:pt x="18" y="120"/>
                  </a:lnTo>
                  <a:lnTo>
                    <a:pt x="8" y="112"/>
                  </a:lnTo>
                  <a:lnTo>
                    <a:pt x="2" y="104"/>
                  </a:lnTo>
                  <a:lnTo>
                    <a:pt x="2" y="104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2" y="92"/>
                  </a:lnTo>
                  <a:lnTo>
                    <a:pt x="6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4" y="92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24" y="100"/>
                  </a:lnTo>
                  <a:lnTo>
                    <a:pt x="30" y="104"/>
                  </a:lnTo>
                  <a:lnTo>
                    <a:pt x="38" y="106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58" y="106"/>
                  </a:lnTo>
                  <a:lnTo>
                    <a:pt x="66" y="104"/>
                  </a:lnTo>
                  <a:lnTo>
                    <a:pt x="70" y="98"/>
                  </a:lnTo>
                  <a:lnTo>
                    <a:pt x="72" y="90"/>
                  </a:lnTo>
                  <a:lnTo>
                    <a:pt x="72" y="90"/>
                  </a:lnTo>
                  <a:lnTo>
                    <a:pt x="70" y="86"/>
                  </a:lnTo>
                  <a:lnTo>
                    <a:pt x="68" y="82"/>
                  </a:lnTo>
                  <a:lnTo>
                    <a:pt x="62" y="76"/>
                  </a:lnTo>
                  <a:lnTo>
                    <a:pt x="50" y="72"/>
                  </a:lnTo>
                  <a:lnTo>
                    <a:pt x="38" y="68"/>
                  </a:lnTo>
                  <a:lnTo>
                    <a:pt x="26" y="64"/>
                  </a:lnTo>
                  <a:lnTo>
                    <a:pt x="16" y="56"/>
                  </a:lnTo>
                  <a:lnTo>
                    <a:pt x="12" y="52"/>
                  </a:lnTo>
                  <a:lnTo>
                    <a:pt x="8" y="46"/>
                  </a:lnTo>
                  <a:lnTo>
                    <a:pt x="6" y="40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26"/>
                  </a:lnTo>
                  <a:lnTo>
                    <a:pt x="8" y="20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60" y="2"/>
                  </a:lnTo>
                  <a:lnTo>
                    <a:pt x="72" y="4"/>
                  </a:lnTo>
                  <a:lnTo>
                    <a:pt x="82" y="10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0" y="26"/>
                  </a:lnTo>
                  <a:lnTo>
                    <a:pt x="86" y="30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76" y="32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68" y="24"/>
                  </a:lnTo>
                  <a:lnTo>
                    <a:pt x="62" y="22"/>
                  </a:lnTo>
                  <a:lnTo>
                    <a:pt x="54" y="20"/>
                  </a:lnTo>
                  <a:lnTo>
                    <a:pt x="46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384" y="346"/>
              <a:ext cx="128" cy="166"/>
            </a:xfrm>
            <a:custGeom>
              <a:avLst/>
              <a:gdLst>
                <a:gd name="T0" fmla="*/ 0 w 128"/>
                <a:gd name="T1" fmla="*/ 102 h 166"/>
                <a:gd name="T2" fmla="*/ 0 w 128"/>
                <a:gd name="T3" fmla="*/ 102 h 166"/>
                <a:gd name="T4" fmla="*/ 2 w 128"/>
                <a:gd name="T5" fmla="*/ 92 h 166"/>
                <a:gd name="T6" fmla="*/ 4 w 128"/>
                <a:gd name="T7" fmla="*/ 82 h 166"/>
                <a:gd name="T8" fmla="*/ 8 w 128"/>
                <a:gd name="T9" fmla="*/ 74 h 166"/>
                <a:gd name="T10" fmla="*/ 12 w 128"/>
                <a:gd name="T11" fmla="*/ 66 h 166"/>
                <a:gd name="T12" fmla="*/ 18 w 128"/>
                <a:gd name="T13" fmla="*/ 58 h 166"/>
                <a:gd name="T14" fmla="*/ 26 w 128"/>
                <a:gd name="T15" fmla="*/ 52 h 166"/>
                <a:gd name="T16" fmla="*/ 34 w 128"/>
                <a:gd name="T17" fmla="*/ 46 h 166"/>
                <a:gd name="T18" fmla="*/ 42 w 128"/>
                <a:gd name="T19" fmla="*/ 42 h 166"/>
                <a:gd name="T20" fmla="*/ 64 w 128"/>
                <a:gd name="T21" fmla="*/ 0 h 166"/>
                <a:gd name="T22" fmla="*/ 86 w 128"/>
                <a:gd name="T23" fmla="*/ 42 h 166"/>
                <a:gd name="T24" fmla="*/ 86 w 128"/>
                <a:gd name="T25" fmla="*/ 42 h 166"/>
                <a:gd name="T26" fmla="*/ 94 w 128"/>
                <a:gd name="T27" fmla="*/ 46 h 166"/>
                <a:gd name="T28" fmla="*/ 102 w 128"/>
                <a:gd name="T29" fmla="*/ 52 h 166"/>
                <a:gd name="T30" fmla="*/ 110 w 128"/>
                <a:gd name="T31" fmla="*/ 58 h 166"/>
                <a:gd name="T32" fmla="*/ 116 w 128"/>
                <a:gd name="T33" fmla="*/ 66 h 166"/>
                <a:gd name="T34" fmla="*/ 120 w 128"/>
                <a:gd name="T35" fmla="*/ 74 h 166"/>
                <a:gd name="T36" fmla="*/ 124 w 128"/>
                <a:gd name="T37" fmla="*/ 82 h 166"/>
                <a:gd name="T38" fmla="*/ 126 w 128"/>
                <a:gd name="T39" fmla="*/ 92 h 166"/>
                <a:gd name="T40" fmla="*/ 128 w 128"/>
                <a:gd name="T41" fmla="*/ 102 h 166"/>
                <a:gd name="T42" fmla="*/ 128 w 128"/>
                <a:gd name="T43" fmla="*/ 102 h 166"/>
                <a:gd name="T44" fmla="*/ 126 w 128"/>
                <a:gd name="T45" fmla="*/ 114 h 166"/>
                <a:gd name="T46" fmla="*/ 122 w 128"/>
                <a:gd name="T47" fmla="*/ 126 h 166"/>
                <a:gd name="T48" fmla="*/ 116 w 128"/>
                <a:gd name="T49" fmla="*/ 138 h 166"/>
                <a:gd name="T50" fmla="*/ 108 w 128"/>
                <a:gd name="T51" fmla="*/ 146 h 166"/>
                <a:gd name="T52" fmla="*/ 100 w 128"/>
                <a:gd name="T53" fmla="*/ 154 h 166"/>
                <a:gd name="T54" fmla="*/ 88 w 128"/>
                <a:gd name="T55" fmla="*/ 160 h 166"/>
                <a:gd name="T56" fmla="*/ 76 w 128"/>
                <a:gd name="T57" fmla="*/ 164 h 166"/>
                <a:gd name="T58" fmla="*/ 64 w 128"/>
                <a:gd name="T59" fmla="*/ 166 h 166"/>
                <a:gd name="T60" fmla="*/ 64 w 128"/>
                <a:gd name="T61" fmla="*/ 166 h 166"/>
                <a:gd name="T62" fmla="*/ 52 w 128"/>
                <a:gd name="T63" fmla="*/ 164 h 166"/>
                <a:gd name="T64" fmla="*/ 40 w 128"/>
                <a:gd name="T65" fmla="*/ 160 h 166"/>
                <a:gd name="T66" fmla="*/ 28 w 128"/>
                <a:gd name="T67" fmla="*/ 154 h 166"/>
                <a:gd name="T68" fmla="*/ 20 w 128"/>
                <a:gd name="T69" fmla="*/ 146 h 166"/>
                <a:gd name="T70" fmla="*/ 12 w 128"/>
                <a:gd name="T71" fmla="*/ 138 h 166"/>
                <a:gd name="T72" fmla="*/ 6 w 128"/>
                <a:gd name="T73" fmla="*/ 126 h 166"/>
                <a:gd name="T74" fmla="*/ 2 w 128"/>
                <a:gd name="T75" fmla="*/ 114 h 166"/>
                <a:gd name="T76" fmla="*/ 0 w 128"/>
                <a:gd name="T77" fmla="*/ 10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66">
                  <a:moveTo>
                    <a:pt x="0" y="102"/>
                  </a:moveTo>
                  <a:lnTo>
                    <a:pt x="0" y="102"/>
                  </a:lnTo>
                  <a:lnTo>
                    <a:pt x="2" y="92"/>
                  </a:lnTo>
                  <a:lnTo>
                    <a:pt x="4" y="82"/>
                  </a:lnTo>
                  <a:lnTo>
                    <a:pt x="8" y="74"/>
                  </a:lnTo>
                  <a:lnTo>
                    <a:pt x="12" y="66"/>
                  </a:lnTo>
                  <a:lnTo>
                    <a:pt x="18" y="58"/>
                  </a:lnTo>
                  <a:lnTo>
                    <a:pt x="26" y="52"/>
                  </a:lnTo>
                  <a:lnTo>
                    <a:pt x="34" y="46"/>
                  </a:lnTo>
                  <a:lnTo>
                    <a:pt x="42" y="42"/>
                  </a:lnTo>
                  <a:lnTo>
                    <a:pt x="64" y="0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94" y="46"/>
                  </a:lnTo>
                  <a:lnTo>
                    <a:pt x="102" y="52"/>
                  </a:lnTo>
                  <a:lnTo>
                    <a:pt x="110" y="58"/>
                  </a:lnTo>
                  <a:lnTo>
                    <a:pt x="116" y="66"/>
                  </a:lnTo>
                  <a:lnTo>
                    <a:pt x="120" y="74"/>
                  </a:lnTo>
                  <a:lnTo>
                    <a:pt x="124" y="82"/>
                  </a:lnTo>
                  <a:lnTo>
                    <a:pt x="126" y="92"/>
                  </a:lnTo>
                  <a:lnTo>
                    <a:pt x="128" y="102"/>
                  </a:lnTo>
                  <a:lnTo>
                    <a:pt x="128" y="102"/>
                  </a:lnTo>
                  <a:lnTo>
                    <a:pt x="126" y="114"/>
                  </a:lnTo>
                  <a:lnTo>
                    <a:pt x="122" y="126"/>
                  </a:lnTo>
                  <a:lnTo>
                    <a:pt x="116" y="138"/>
                  </a:lnTo>
                  <a:lnTo>
                    <a:pt x="108" y="146"/>
                  </a:lnTo>
                  <a:lnTo>
                    <a:pt x="100" y="154"/>
                  </a:lnTo>
                  <a:lnTo>
                    <a:pt x="88" y="160"/>
                  </a:lnTo>
                  <a:lnTo>
                    <a:pt x="76" y="164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52" y="164"/>
                  </a:lnTo>
                  <a:lnTo>
                    <a:pt x="40" y="160"/>
                  </a:lnTo>
                  <a:lnTo>
                    <a:pt x="28" y="154"/>
                  </a:lnTo>
                  <a:lnTo>
                    <a:pt x="20" y="146"/>
                  </a:lnTo>
                  <a:lnTo>
                    <a:pt x="12" y="138"/>
                  </a:lnTo>
                  <a:lnTo>
                    <a:pt x="6" y="126"/>
                  </a:lnTo>
                  <a:lnTo>
                    <a:pt x="2" y="114"/>
                  </a:lnTo>
                  <a:lnTo>
                    <a:pt x="0" y="1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384" y="146"/>
              <a:ext cx="128" cy="166"/>
            </a:xfrm>
            <a:custGeom>
              <a:avLst/>
              <a:gdLst>
                <a:gd name="T0" fmla="*/ 128 w 128"/>
                <a:gd name="T1" fmla="*/ 64 h 166"/>
                <a:gd name="T2" fmla="*/ 128 w 128"/>
                <a:gd name="T3" fmla="*/ 64 h 166"/>
                <a:gd name="T4" fmla="*/ 126 w 128"/>
                <a:gd name="T5" fmla="*/ 74 h 166"/>
                <a:gd name="T6" fmla="*/ 124 w 128"/>
                <a:gd name="T7" fmla="*/ 84 h 166"/>
                <a:gd name="T8" fmla="*/ 120 w 128"/>
                <a:gd name="T9" fmla="*/ 92 h 166"/>
                <a:gd name="T10" fmla="*/ 116 w 128"/>
                <a:gd name="T11" fmla="*/ 100 h 166"/>
                <a:gd name="T12" fmla="*/ 110 w 128"/>
                <a:gd name="T13" fmla="*/ 108 h 166"/>
                <a:gd name="T14" fmla="*/ 102 w 128"/>
                <a:gd name="T15" fmla="*/ 114 h 166"/>
                <a:gd name="T16" fmla="*/ 94 w 128"/>
                <a:gd name="T17" fmla="*/ 120 h 166"/>
                <a:gd name="T18" fmla="*/ 86 w 128"/>
                <a:gd name="T19" fmla="*/ 124 h 166"/>
                <a:gd name="T20" fmla="*/ 64 w 128"/>
                <a:gd name="T21" fmla="*/ 166 h 166"/>
                <a:gd name="T22" fmla="*/ 42 w 128"/>
                <a:gd name="T23" fmla="*/ 124 h 166"/>
                <a:gd name="T24" fmla="*/ 42 w 128"/>
                <a:gd name="T25" fmla="*/ 124 h 166"/>
                <a:gd name="T26" fmla="*/ 34 w 128"/>
                <a:gd name="T27" fmla="*/ 120 h 166"/>
                <a:gd name="T28" fmla="*/ 26 w 128"/>
                <a:gd name="T29" fmla="*/ 114 h 166"/>
                <a:gd name="T30" fmla="*/ 18 w 128"/>
                <a:gd name="T31" fmla="*/ 108 h 166"/>
                <a:gd name="T32" fmla="*/ 12 w 128"/>
                <a:gd name="T33" fmla="*/ 100 h 166"/>
                <a:gd name="T34" fmla="*/ 8 w 128"/>
                <a:gd name="T35" fmla="*/ 92 h 166"/>
                <a:gd name="T36" fmla="*/ 4 w 128"/>
                <a:gd name="T37" fmla="*/ 84 h 166"/>
                <a:gd name="T38" fmla="*/ 2 w 128"/>
                <a:gd name="T39" fmla="*/ 74 h 166"/>
                <a:gd name="T40" fmla="*/ 0 w 128"/>
                <a:gd name="T41" fmla="*/ 64 h 166"/>
                <a:gd name="T42" fmla="*/ 0 w 128"/>
                <a:gd name="T43" fmla="*/ 64 h 166"/>
                <a:gd name="T44" fmla="*/ 2 w 128"/>
                <a:gd name="T45" fmla="*/ 50 h 166"/>
                <a:gd name="T46" fmla="*/ 6 w 128"/>
                <a:gd name="T47" fmla="*/ 38 h 166"/>
                <a:gd name="T48" fmla="*/ 12 w 128"/>
                <a:gd name="T49" fmla="*/ 28 h 166"/>
                <a:gd name="T50" fmla="*/ 20 w 128"/>
                <a:gd name="T51" fmla="*/ 18 h 166"/>
                <a:gd name="T52" fmla="*/ 28 w 128"/>
                <a:gd name="T53" fmla="*/ 10 h 166"/>
                <a:gd name="T54" fmla="*/ 40 w 128"/>
                <a:gd name="T55" fmla="*/ 6 h 166"/>
                <a:gd name="T56" fmla="*/ 52 w 128"/>
                <a:gd name="T57" fmla="*/ 2 h 166"/>
                <a:gd name="T58" fmla="*/ 64 w 128"/>
                <a:gd name="T59" fmla="*/ 0 h 166"/>
                <a:gd name="T60" fmla="*/ 64 w 128"/>
                <a:gd name="T61" fmla="*/ 0 h 166"/>
                <a:gd name="T62" fmla="*/ 76 w 128"/>
                <a:gd name="T63" fmla="*/ 2 h 166"/>
                <a:gd name="T64" fmla="*/ 88 w 128"/>
                <a:gd name="T65" fmla="*/ 6 h 166"/>
                <a:gd name="T66" fmla="*/ 100 w 128"/>
                <a:gd name="T67" fmla="*/ 10 h 166"/>
                <a:gd name="T68" fmla="*/ 108 w 128"/>
                <a:gd name="T69" fmla="*/ 18 h 166"/>
                <a:gd name="T70" fmla="*/ 116 w 128"/>
                <a:gd name="T71" fmla="*/ 28 h 166"/>
                <a:gd name="T72" fmla="*/ 122 w 128"/>
                <a:gd name="T73" fmla="*/ 38 h 166"/>
                <a:gd name="T74" fmla="*/ 126 w 128"/>
                <a:gd name="T75" fmla="*/ 50 h 166"/>
                <a:gd name="T76" fmla="*/ 128 w 128"/>
                <a:gd name="T77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66">
                  <a:moveTo>
                    <a:pt x="128" y="64"/>
                  </a:moveTo>
                  <a:lnTo>
                    <a:pt x="128" y="64"/>
                  </a:lnTo>
                  <a:lnTo>
                    <a:pt x="126" y="74"/>
                  </a:lnTo>
                  <a:lnTo>
                    <a:pt x="124" y="84"/>
                  </a:lnTo>
                  <a:lnTo>
                    <a:pt x="120" y="92"/>
                  </a:lnTo>
                  <a:lnTo>
                    <a:pt x="116" y="100"/>
                  </a:lnTo>
                  <a:lnTo>
                    <a:pt x="110" y="108"/>
                  </a:lnTo>
                  <a:lnTo>
                    <a:pt x="102" y="114"/>
                  </a:lnTo>
                  <a:lnTo>
                    <a:pt x="94" y="120"/>
                  </a:lnTo>
                  <a:lnTo>
                    <a:pt x="86" y="124"/>
                  </a:lnTo>
                  <a:lnTo>
                    <a:pt x="64" y="166"/>
                  </a:lnTo>
                  <a:lnTo>
                    <a:pt x="42" y="124"/>
                  </a:lnTo>
                  <a:lnTo>
                    <a:pt x="42" y="124"/>
                  </a:lnTo>
                  <a:lnTo>
                    <a:pt x="34" y="120"/>
                  </a:lnTo>
                  <a:lnTo>
                    <a:pt x="26" y="114"/>
                  </a:lnTo>
                  <a:lnTo>
                    <a:pt x="18" y="108"/>
                  </a:lnTo>
                  <a:lnTo>
                    <a:pt x="12" y="100"/>
                  </a:lnTo>
                  <a:lnTo>
                    <a:pt x="8" y="92"/>
                  </a:lnTo>
                  <a:lnTo>
                    <a:pt x="4" y="84"/>
                  </a:lnTo>
                  <a:lnTo>
                    <a:pt x="2" y="7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100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0" y="3034"/>
              <a:ext cx="7680" cy="1170"/>
            </a:xfrm>
            <a:custGeom>
              <a:avLst/>
              <a:gdLst>
                <a:gd name="T0" fmla="*/ 1572 w 7680"/>
                <a:gd name="T1" fmla="*/ 708 h 1170"/>
                <a:gd name="T2" fmla="*/ 1566 w 7680"/>
                <a:gd name="T3" fmla="*/ 710 h 1170"/>
                <a:gd name="T4" fmla="*/ 1548 w 7680"/>
                <a:gd name="T5" fmla="*/ 720 h 1170"/>
                <a:gd name="T6" fmla="*/ 1508 w 7680"/>
                <a:gd name="T7" fmla="*/ 664 h 1170"/>
                <a:gd name="T8" fmla="*/ 1486 w 7680"/>
                <a:gd name="T9" fmla="*/ 644 h 1170"/>
                <a:gd name="T10" fmla="*/ 1466 w 7680"/>
                <a:gd name="T11" fmla="*/ 644 h 1170"/>
                <a:gd name="T12" fmla="*/ 1444 w 7680"/>
                <a:gd name="T13" fmla="*/ 666 h 1170"/>
                <a:gd name="T14" fmla="*/ 1372 w 7680"/>
                <a:gd name="T15" fmla="*/ 506 h 1170"/>
                <a:gd name="T16" fmla="*/ 1350 w 7680"/>
                <a:gd name="T17" fmla="*/ 484 h 1170"/>
                <a:gd name="T18" fmla="*/ 1328 w 7680"/>
                <a:gd name="T19" fmla="*/ 482 h 1170"/>
                <a:gd name="T20" fmla="*/ 1306 w 7680"/>
                <a:gd name="T21" fmla="*/ 504 h 1170"/>
                <a:gd name="T22" fmla="*/ 1230 w 7680"/>
                <a:gd name="T23" fmla="*/ 668 h 1170"/>
                <a:gd name="T24" fmla="*/ 1204 w 7680"/>
                <a:gd name="T25" fmla="*/ 654 h 1170"/>
                <a:gd name="T26" fmla="*/ 1184 w 7680"/>
                <a:gd name="T27" fmla="*/ 660 h 1170"/>
                <a:gd name="T28" fmla="*/ 1168 w 7680"/>
                <a:gd name="T29" fmla="*/ 684 h 1170"/>
                <a:gd name="T30" fmla="*/ 1084 w 7680"/>
                <a:gd name="T31" fmla="*/ 32 h 1170"/>
                <a:gd name="T32" fmla="*/ 1064 w 7680"/>
                <a:gd name="T33" fmla="*/ 2 h 1170"/>
                <a:gd name="T34" fmla="*/ 1046 w 7680"/>
                <a:gd name="T35" fmla="*/ 0 h 1170"/>
                <a:gd name="T36" fmla="*/ 1020 w 7680"/>
                <a:gd name="T37" fmla="*/ 18 h 1170"/>
                <a:gd name="T38" fmla="*/ 900 w 7680"/>
                <a:gd name="T39" fmla="*/ 598 h 1170"/>
                <a:gd name="T40" fmla="*/ 888 w 7680"/>
                <a:gd name="T41" fmla="*/ 584 h 1170"/>
                <a:gd name="T42" fmla="*/ 872 w 7680"/>
                <a:gd name="T43" fmla="*/ 578 h 1170"/>
                <a:gd name="T44" fmla="*/ 848 w 7680"/>
                <a:gd name="T45" fmla="*/ 584 h 1170"/>
                <a:gd name="T46" fmla="*/ 0 w 7680"/>
                <a:gd name="T47" fmla="*/ 710 h 1170"/>
                <a:gd name="T48" fmla="*/ 0 w 7680"/>
                <a:gd name="T49" fmla="*/ 778 h 1170"/>
                <a:gd name="T50" fmla="*/ 778 w 7680"/>
                <a:gd name="T51" fmla="*/ 776 h 1170"/>
                <a:gd name="T52" fmla="*/ 798 w 7680"/>
                <a:gd name="T53" fmla="*/ 762 h 1170"/>
                <a:gd name="T54" fmla="*/ 912 w 7680"/>
                <a:gd name="T55" fmla="*/ 806 h 1170"/>
                <a:gd name="T56" fmla="*/ 936 w 7680"/>
                <a:gd name="T57" fmla="*/ 826 h 1170"/>
                <a:gd name="T58" fmla="*/ 958 w 7680"/>
                <a:gd name="T59" fmla="*/ 824 h 1170"/>
                <a:gd name="T60" fmla="*/ 976 w 7680"/>
                <a:gd name="T61" fmla="*/ 798 h 1170"/>
                <a:gd name="T62" fmla="*/ 1100 w 7680"/>
                <a:gd name="T63" fmla="*/ 1140 h 1170"/>
                <a:gd name="T64" fmla="*/ 1122 w 7680"/>
                <a:gd name="T65" fmla="*/ 1168 h 1170"/>
                <a:gd name="T66" fmla="*/ 1134 w 7680"/>
                <a:gd name="T67" fmla="*/ 1170 h 1170"/>
                <a:gd name="T68" fmla="*/ 1156 w 7680"/>
                <a:gd name="T69" fmla="*/ 1162 h 1170"/>
                <a:gd name="T70" fmla="*/ 1222 w 7680"/>
                <a:gd name="T71" fmla="*/ 778 h 1170"/>
                <a:gd name="T72" fmla="*/ 1236 w 7680"/>
                <a:gd name="T73" fmla="*/ 794 h 1170"/>
                <a:gd name="T74" fmla="*/ 1264 w 7680"/>
                <a:gd name="T75" fmla="*/ 802 h 1170"/>
                <a:gd name="T76" fmla="*/ 1280 w 7680"/>
                <a:gd name="T77" fmla="*/ 794 h 1170"/>
                <a:gd name="T78" fmla="*/ 1334 w 7680"/>
                <a:gd name="T79" fmla="*/ 640 h 1170"/>
                <a:gd name="T80" fmla="*/ 1392 w 7680"/>
                <a:gd name="T81" fmla="*/ 864 h 1170"/>
                <a:gd name="T82" fmla="*/ 1418 w 7680"/>
                <a:gd name="T83" fmla="*/ 878 h 1170"/>
                <a:gd name="T84" fmla="*/ 1440 w 7680"/>
                <a:gd name="T85" fmla="*/ 872 h 1170"/>
                <a:gd name="T86" fmla="*/ 1480 w 7680"/>
                <a:gd name="T87" fmla="*/ 774 h 1170"/>
                <a:gd name="T88" fmla="*/ 1498 w 7680"/>
                <a:gd name="T89" fmla="*/ 814 h 1170"/>
                <a:gd name="T90" fmla="*/ 1518 w 7680"/>
                <a:gd name="T91" fmla="*/ 828 h 1170"/>
                <a:gd name="T92" fmla="*/ 1536 w 7680"/>
                <a:gd name="T93" fmla="*/ 826 h 1170"/>
                <a:gd name="T94" fmla="*/ 1588 w 7680"/>
                <a:gd name="T95" fmla="*/ 776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680" h="1170">
                  <a:moveTo>
                    <a:pt x="7680" y="710"/>
                  </a:moveTo>
                  <a:lnTo>
                    <a:pt x="1572" y="708"/>
                  </a:lnTo>
                  <a:lnTo>
                    <a:pt x="1572" y="708"/>
                  </a:lnTo>
                  <a:lnTo>
                    <a:pt x="1572" y="708"/>
                  </a:lnTo>
                  <a:lnTo>
                    <a:pt x="1572" y="708"/>
                  </a:lnTo>
                  <a:lnTo>
                    <a:pt x="1566" y="710"/>
                  </a:lnTo>
                  <a:lnTo>
                    <a:pt x="1558" y="712"/>
                  </a:lnTo>
                  <a:lnTo>
                    <a:pt x="1552" y="714"/>
                  </a:lnTo>
                  <a:lnTo>
                    <a:pt x="1548" y="720"/>
                  </a:lnTo>
                  <a:lnTo>
                    <a:pt x="1536" y="732"/>
                  </a:lnTo>
                  <a:lnTo>
                    <a:pt x="1508" y="664"/>
                  </a:lnTo>
                  <a:lnTo>
                    <a:pt x="1508" y="664"/>
                  </a:lnTo>
                  <a:lnTo>
                    <a:pt x="1502" y="654"/>
                  </a:lnTo>
                  <a:lnTo>
                    <a:pt x="1496" y="648"/>
                  </a:lnTo>
                  <a:lnTo>
                    <a:pt x="1486" y="644"/>
                  </a:lnTo>
                  <a:lnTo>
                    <a:pt x="1476" y="642"/>
                  </a:lnTo>
                  <a:lnTo>
                    <a:pt x="1476" y="642"/>
                  </a:lnTo>
                  <a:lnTo>
                    <a:pt x="1466" y="644"/>
                  </a:lnTo>
                  <a:lnTo>
                    <a:pt x="1456" y="648"/>
                  </a:lnTo>
                  <a:lnTo>
                    <a:pt x="1450" y="656"/>
                  </a:lnTo>
                  <a:lnTo>
                    <a:pt x="1444" y="666"/>
                  </a:lnTo>
                  <a:lnTo>
                    <a:pt x="1424" y="724"/>
                  </a:lnTo>
                  <a:lnTo>
                    <a:pt x="1372" y="506"/>
                  </a:lnTo>
                  <a:lnTo>
                    <a:pt x="1372" y="506"/>
                  </a:lnTo>
                  <a:lnTo>
                    <a:pt x="1366" y="496"/>
                  </a:lnTo>
                  <a:lnTo>
                    <a:pt x="1360" y="488"/>
                  </a:lnTo>
                  <a:lnTo>
                    <a:pt x="1350" y="484"/>
                  </a:lnTo>
                  <a:lnTo>
                    <a:pt x="1340" y="480"/>
                  </a:lnTo>
                  <a:lnTo>
                    <a:pt x="1340" y="480"/>
                  </a:lnTo>
                  <a:lnTo>
                    <a:pt x="1328" y="482"/>
                  </a:lnTo>
                  <a:lnTo>
                    <a:pt x="1318" y="488"/>
                  </a:lnTo>
                  <a:lnTo>
                    <a:pt x="1310" y="494"/>
                  </a:lnTo>
                  <a:lnTo>
                    <a:pt x="1306" y="504"/>
                  </a:lnTo>
                  <a:lnTo>
                    <a:pt x="1246" y="692"/>
                  </a:lnTo>
                  <a:lnTo>
                    <a:pt x="1230" y="668"/>
                  </a:lnTo>
                  <a:lnTo>
                    <a:pt x="1230" y="668"/>
                  </a:lnTo>
                  <a:lnTo>
                    <a:pt x="1222" y="662"/>
                  </a:lnTo>
                  <a:lnTo>
                    <a:pt x="1214" y="656"/>
                  </a:lnTo>
                  <a:lnTo>
                    <a:pt x="1204" y="654"/>
                  </a:lnTo>
                  <a:lnTo>
                    <a:pt x="1194" y="656"/>
                  </a:lnTo>
                  <a:lnTo>
                    <a:pt x="1194" y="656"/>
                  </a:lnTo>
                  <a:lnTo>
                    <a:pt x="1184" y="660"/>
                  </a:lnTo>
                  <a:lnTo>
                    <a:pt x="1176" y="666"/>
                  </a:lnTo>
                  <a:lnTo>
                    <a:pt x="1172" y="674"/>
                  </a:lnTo>
                  <a:lnTo>
                    <a:pt x="1168" y="684"/>
                  </a:lnTo>
                  <a:lnTo>
                    <a:pt x="1146" y="834"/>
                  </a:lnTo>
                  <a:lnTo>
                    <a:pt x="1084" y="32"/>
                  </a:lnTo>
                  <a:lnTo>
                    <a:pt x="1084" y="32"/>
                  </a:lnTo>
                  <a:lnTo>
                    <a:pt x="1082" y="20"/>
                  </a:lnTo>
                  <a:lnTo>
                    <a:pt x="1074" y="10"/>
                  </a:lnTo>
                  <a:lnTo>
                    <a:pt x="1064" y="2"/>
                  </a:lnTo>
                  <a:lnTo>
                    <a:pt x="1052" y="0"/>
                  </a:lnTo>
                  <a:lnTo>
                    <a:pt x="1052" y="0"/>
                  </a:lnTo>
                  <a:lnTo>
                    <a:pt x="1046" y="0"/>
                  </a:lnTo>
                  <a:lnTo>
                    <a:pt x="1040" y="2"/>
                  </a:lnTo>
                  <a:lnTo>
                    <a:pt x="1028" y="8"/>
                  </a:lnTo>
                  <a:lnTo>
                    <a:pt x="1020" y="18"/>
                  </a:lnTo>
                  <a:lnTo>
                    <a:pt x="1016" y="28"/>
                  </a:lnTo>
                  <a:lnTo>
                    <a:pt x="926" y="664"/>
                  </a:lnTo>
                  <a:lnTo>
                    <a:pt x="900" y="598"/>
                  </a:lnTo>
                  <a:lnTo>
                    <a:pt x="900" y="598"/>
                  </a:lnTo>
                  <a:lnTo>
                    <a:pt x="896" y="590"/>
                  </a:lnTo>
                  <a:lnTo>
                    <a:pt x="888" y="584"/>
                  </a:lnTo>
                  <a:lnTo>
                    <a:pt x="882" y="580"/>
                  </a:lnTo>
                  <a:lnTo>
                    <a:pt x="872" y="578"/>
                  </a:lnTo>
                  <a:lnTo>
                    <a:pt x="872" y="578"/>
                  </a:lnTo>
                  <a:lnTo>
                    <a:pt x="864" y="578"/>
                  </a:lnTo>
                  <a:lnTo>
                    <a:pt x="854" y="580"/>
                  </a:lnTo>
                  <a:lnTo>
                    <a:pt x="848" y="584"/>
                  </a:lnTo>
                  <a:lnTo>
                    <a:pt x="840" y="590"/>
                  </a:lnTo>
                  <a:lnTo>
                    <a:pt x="754" y="708"/>
                  </a:lnTo>
                  <a:lnTo>
                    <a:pt x="0" y="710"/>
                  </a:lnTo>
                  <a:lnTo>
                    <a:pt x="0" y="778"/>
                  </a:lnTo>
                  <a:lnTo>
                    <a:pt x="0" y="778"/>
                  </a:lnTo>
                  <a:lnTo>
                    <a:pt x="0" y="778"/>
                  </a:lnTo>
                  <a:lnTo>
                    <a:pt x="770" y="776"/>
                  </a:lnTo>
                  <a:lnTo>
                    <a:pt x="770" y="776"/>
                  </a:lnTo>
                  <a:lnTo>
                    <a:pt x="778" y="776"/>
                  </a:lnTo>
                  <a:lnTo>
                    <a:pt x="786" y="772"/>
                  </a:lnTo>
                  <a:lnTo>
                    <a:pt x="792" y="768"/>
                  </a:lnTo>
                  <a:lnTo>
                    <a:pt x="798" y="762"/>
                  </a:lnTo>
                  <a:lnTo>
                    <a:pt x="860" y="680"/>
                  </a:lnTo>
                  <a:lnTo>
                    <a:pt x="912" y="806"/>
                  </a:lnTo>
                  <a:lnTo>
                    <a:pt x="912" y="806"/>
                  </a:lnTo>
                  <a:lnTo>
                    <a:pt x="918" y="816"/>
                  </a:lnTo>
                  <a:lnTo>
                    <a:pt x="926" y="822"/>
                  </a:lnTo>
                  <a:lnTo>
                    <a:pt x="936" y="826"/>
                  </a:lnTo>
                  <a:lnTo>
                    <a:pt x="948" y="826"/>
                  </a:lnTo>
                  <a:lnTo>
                    <a:pt x="948" y="826"/>
                  </a:lnTo>
                  <a:lnTo>
                    <a:pt x="958" y="824"/>
                  </a:lnTo>
                  <a:lnTo>
                    <a:pt x="966" y="818"/>
                  </a:lnTo>
                  <a:lnTo>
                    <a:pt x="974" y="808"/>
                  </a:lnTo>
                  <a:lnTo>
                    <a:pt x="976" y="798"/>
                  </a:lnTo>
                  <a:lnTo>
                    <a:pt x="1040" y="348"/>
                  </a:lnTo>
                  <a:lnTo>
                    <a:pt x="1100" y="1140"/>
                  </a:lnTo>
                  <a:lnTo>
                    <a:pt x="1100" y="1140"/>
                  </a:lnTo>
                  <a:lnTo>
                    <a:pt x="1104" y="1152"/>
                  </a:lnTo>
                  <a:lnTo>
                    <a:pt x="1112" y="1162"/>
                  </a:lnTo>
                  <a:lnTo>
                    <a:pt x="1122" y="1168"/>
                  </a:lnTo>
                  <a:lnTo>
                    <a:pt x="1134" y="1170"/>
                  </a:lnTo>
                  <a:lnTo>
                    <a:pt x="1134" y="1170"/>
                  </a:lnTo>
                  <a:lnTo>
                    <a:pt x="1134" y="1170"/>
                  </a:lnTo>
                  <a:lnTo>
                    <a:pt x="1134" y="1170"/>
                  </a:lnTo>
                  <a:lnTo>
                    <a:pt x="1146" y="1168"/>
                  </a:lnTo>
                  <a:lnTo>
                    <a:pt x="1156" y="1162"/>
                  </a:lnTo>
                  <a:lnTo>
                    <a:pt x="1164" y="1154"/>
                  </a:lnTo>
                  <a:lnTo>
                    <a:pt x="1168" y="1142"/>
                  </a:lnTo>
                  <a:lnTo>
                    <a:pt x="1222" y="778"/>
                  </a:lnTo>
                  <a:lnTo>
                    <a:pt x="1230" y="788"/>
                  </a:lnTo>
                  <a:lnTo>
                    <a:pt x="1230" y="788"/>
                  </a:lnTo>
                  <a:lnTo>
                    <a:pt x="1236" y="794"/>
                  </a:lnTo>
                  <a:lnTo>
                    <a:pt x="1244" y="798"/>
                  </a:lnTo>
                  <a:lnTo>
                    <a:pt x="1254" y="802"/>
                  </a:lnTo>
                  <a:lnTo>
                    <a:pt x="1264" y="802"/>
                  </a:lnTo>
                  <a:lnTo>
                    <a:pt x="1264" y="802"/>
                  </a:lnTo>
                  <a:lnTo>
                    <a:pt x="1272" y="798"/>
                  </a:lnTo>
                  <a:lnTo>
                    <a:pt x="1280" y="794"/>
                  </a:lnTo>
                  <a:lnTo>
                    <a:pt x="1286" y="786"/>
                  </a:lnTo>
                  <a:lnTo>
                    <a:pt x="1290" y="778"/>
                  </a:lnTo>
                  <a:lnTo>
                    <a:pt x="1334" y="640"/>
                  </a:lnTo>
                  <a:lnTo>
                    <a:pt x="1388" y="854"/>
                  </a:lnTo>
                  <a:lnTo>
                    <a:pt x="1388" y="854"/>
                  </a:lnTo>
                  <a:lnTo>
                    <a:pt x="1392" y="864"/>
                  </a:lnTo>
                  <a:lnTo>
                    <a:pt x="1398" y="872"/>
                  </a:lnTo>
                  <a:lnTo>
                    <a:pt x="1408" y="876"/>
                  </a:lnTo>
                  <a:lnTo>
                    <a:pt x="1418" y="878"/>
                  </a:lnTo>
                  <a:lnTo>
                    <a:pt x="1418" y="878"/>
                  </a:lnTo>
                  <a:lnTo>
                    <a:pt x="1430" y="878"/>
                  </a:lnTo>
                  <a:lnTo>
                    <a:pt x="1440" y="872"/>
                  </a:lnTo>
                  <a:lnTo>
                    <a:pt x="1448" y="866"/>
                  </a:lnTo>
                  <a:lnTo>
                    <a:pt x="1452" y="856"/>
                  </a:lnTo>
                  <a:lnTo>
                    <a:pt x="1480" y="774"/>
                  </a:lnTo>
                  <a:lnTo>
                    <a:pt x="1494" y="806"/>
                  </a:lnTo>
                  <a:lnTo>
                    <a:pt x="1494" y="806"/>
                  </a:lnTo>
                  <a:lnTo>
                    <a:pt x="1498" y="814"/>
                  </a:lnTo>
                  <a:lnTo>
                    <a:pt x="1504" y="820"/>
                  </a:lnTo>
                  <a:lnTo>
                    <a:pt x="1510" y="824"/>
                  </a:lnTo>
                  <a:lnTo>
                    <a:pt x="1518" y="828"/>
                  </a:lnTo>
                  <a:lnTo>
                    <a:pt x="1518" y="828"/>
                  </a:lnTo>
                  <a:lnTo>
                    <a:pt x="1528" y="828"/>
                  </a:lnTo>
                  <a:lnTo>
                    <a:pt x="1536" y="826"/>
                  </a:lnTo>
                  <a:lnTo>
                    <a:pt x="1544" y="822"/>
                  </a:lnTo>
                  <a:lnTo>
                    <a:pt x="1550" y="818"/>
                  </a:lnTo>
                  <a:lnTo>
                    <a:pt x="1588" y="776"/>
                  </a:lnTo>
                  <a:lnTo>
                    <a:pt x="7680" y="778"/>
                  </a:lnTo>
                  <a:lnTo>
                    <a:pt x="7680" y="710"/>
                  </a:lnTo>
                  <a:close/>
                </a:path>
              </a:pathLst>
            </a:custGeom>
            <a:solidFill>
              <a:srgbClr val="4EB79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3" cstate="print">
            <a:biLevel thresh="75000"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416" t="36957" r="18643" b="39072"/>
          <a:stretch/>
        </p:blipFill>
        <p:spPr>
          <a:xfrm>
            <a:off x="184358" y="816196"/>
            <a:ext cx="1087770" cy="345126"/>
          </a:xfrm>
          <a:prstGeom prst="rect">
            <a:avLst/>
          </a:prstGeom>
          <a:noFill/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 rotWithShape="1">
          <a:blip r:embed="rId5" cstate="print">
            <a:biLevel thresh="75000"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307" t="24361" r="61252" b="26615"/>
          <a:stretch/>
        </p:blipFill>
        <p:spPr>
          <a:xfrm>
            <a:off x="433157" y="173341"/>
            <a:ext cx="549137" cy="6970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01743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wmf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flipV="1">
            <a:off x="0" y="-1"/>
            <a:ext cx="12192000" cy="3552823"/>
          </a:xfrm>
          <a:prstGeom prst="rect">
            <a:avLst/>
          </a:prstGeom>
          <a:solidFill>
            <a:srgbClr val="3A48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2259329" y="3593744"/>
            <a:ext cx="76733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cap="small" dirty="0" smtClean="0">
                <a:solidFill>
                  <a:schemeClr val="bg1">
                    <a:lumMod val="50000"/>
                  </a:schemeClr>
                </a:solidFill>
                <a:latin typeface="Bariol Light" panose="02000506040000020003" pitchFamily="50" charset="0"/>
              </a:rPr>
              <a:t>Resultados</a:t>
            </a:r>
            <a:endParaRPr lang="pt-BR" sz="8000" b="1" cap="small" dirty="0">
              <a:solidFill>
                <a:schemeClr val="bg1">
                  <a:lumMod val="50000"/>
                </a:schemeClr>
              </a:solidFill>
              <a:latin typeface="Bariol Light" panose="02000506040000020003" pitchFamily="50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0" y="6486526"/>
            <a:ext cx="12192000" cy="371474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828260" y="5025446"/>
            <a:ext cx="105354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3000" cap="small" dirty="0" smtClean="0">
                <a:solidFill>
                  <a:srgbClr val="7F7F7F"/>
                </a:solidFill>
                <a:latin typeface="Bariol Light" panose="02000506040000020003" pitchFamily="50" charset="0"/>
              </a:rPr>
              <a:t>Satisfação com o Convênio Cassi</a:t>
            </a:r>
          </a:p>
        </p:txBody>
      </p:sp>
      <p:sp>
        <p:nvSpPr>
          <p:cNvPr id="3" name="Retângulo 2"/>
          <p:cNvSpPr/>
          <p:nvPr/>
        </p:nvSpPr>
        <p:spPr>
          <a:xfrm>
            <a:off x="4574" y="1702"/>
            <a:ext cx="12200021" cy="3552823"/>
          </a:xfrm>
          <a:prstGeom prst="rect">
            <a:avLst/>
          </a:prstGeom>
          <a:blipFill dpi="0" rotWithShape="1">
            <a:blip r:embed="rId3" cstate="print">
              <a:alphaModFix amt="35000"/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artisticChalkSketch/>
                      </a14:imgEffect>
                      <a14:imgEffect>
                        <a14:saturation sat="67000"/>
                      </a14:imgEffect>
                    </a14:imgLayer>
                  </a14:imgProps>
                </a:ext>
              </a:extLst>
            </a:blip>
            <a:srcRect/>
            <a:stretch>
              <a:fillRect t="-43983" r="-17496" b="-105846"/>
            </a:stretch>
          </a:blipFill>
          <a:ln>
            <a:noFill/>
          </a:ln>
          <a:effectLst>
            <a:outerShdw blurRad="1003300" dist="50800" dir="5400000" algn="ctr" rotWithShape="0">
              <a:srgbClr val="1828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1" name="Grupo 10"/>
          <p:cNvGrpSpPr/>
          <p:nvPr/>
        </p:nvGrpSpPr>
        <p:grpSpPr>
          <a:xfrm>
            <a:off x="4829577" y="798645"/>
            <a:ext cx="2550017" cy="2298179"/>
            <a:chOff x="4829577" y="535174"/>
            <a:chExt cx="2550017" cy="2298179"/>
          </a:xfrm>
        </p:grpSpPr>
        <p:pic>
          <p:nvPicPr>
            <p:cNvPr id="15" name="Imagem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29208"/>
            <a:stretch/>
          </p:blipFill>
          <p:spPr>
            <a:xfrm>
              <a:off x="4852510" y="535174"/>
              <a:ext cx="2486979" cy="151256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9457" t="37642" r="18334" b="39736"/>
            <a:stretch/>
          </p:blipFill>
          <p:spPr>
            <a:xfrm>
              <a:off x="4829577" y="2073498"/>
              <a:ext cx="2550017" cy="75985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938" t="9951" r="32978" b="14838"/>
          <a:stretch/>
        </p:blipFill>
        <p:spPr>
          <a:xfrm>
            <a:off x="5720603" y="5579444"/>
            <a:ext cx="750791" cy="6624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2861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Sugestões e críticas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FioSaúde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534833"/>
            <a:ext cx="7849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b="1" dirty="0">
                <a:latin typeface="Bariol Regular" panose="02000506040000020003" pitchFamily="50" charset="0"/>
              </a:rPr>
              <a:t>Para finalizar, o (a) Sr.(a) gostaria de deixar alguma outra sugestão, critica ou elogio </a:t>
            </a:r>
            <a:r>
              <a:rPr lang="pt-BR" sz="1200" b="1" dirty="0" smtClean="0">
                <a:latin typeface="Bariol Regular" panose="02000506040000020003" pitchFamily="50" charset="0"/>
              </a:rPr>
              <a:t>sobre o convênio FioSaúde/Cassi?</a:t>
            </a:r>
            <a:endParaRPr lang="pt-BR" sz="1200" dirty="0">
              <a:latin typeface="Bariol Regular" panose="02000506040000020003" pitchFamily="50" charset="0"/>
            </a:endParaRPr>
          </a:p>
        </p:txBody>
      </p:sp>
      <p:pic>
        <p:nvPicPr>
          <p:cNvPr id="1030" name="Picture 6" descr="http://www.hercampus.com/sites/default/files/styles/full_width_embed/public/2013/10/21/13476359851958638477thumbs-down-icon-red-hi-hi.png?itok=8IHHp3b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3265714"/>
            <a:ext cx="2505402" cy="2623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902428" y="1805944"/>
            <a:ext cx="8886422" cy="4528899"/>
          </a:xfrm>
          <a:prstGeom prst="flowChartAlternateProcess">
            <a:avLst/>
          </a:prstGeom>
          <a:ln w="38100">
            <a:solidFill>
              <a:srgbClr val="4EB79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“Ampliar a rede de credenciados com serviços cada vez mais de qualidade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.”</a:t>
            </a:r>
          </a:p>
          <a:p>
            <a:pPr algn="just">
              <a:spcAft>
                <a:spcPts val="1200"/>
              </a:spcAft>
            </a:pPr>
            <a:endParaRPr lang="pt-BR" sz="2000" i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  <a:p>
            <a:pPr algn="just">
              <a:spcAft>
                <a:spcPts val="1200"/>
              </a:spcAft>
            </a:pP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“A rede credenciada tem especialidades que não são cobertas pelo Cassi, seria bom deixar claro. Aumentar a rede credenciada para algumas especialidades e para hospitais seria muito bom também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.”</a:t>
            </a:r>
          </a:p>
          <a:p>
            <a:pPr algn="just">
              <a:spcAft>
                <a:spcPts val="1200"/>
              </a:spcAft>
            </a:pPr>
            <a:endParaRPr lang="pt-BR" sz="2000" i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  <a:p>
            <a:pPr algn="just">
              <a:spcAft>
                <a:spcPts val="1200"/>
              </a:spcAft>
            </a:pP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“A marcação de consultas para 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conveniados </a:t>
            </a: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demora semanas e as vezes dependendo da especialidade até meses enquanto para particulares o atendimento é imediato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. Só </a:t>
            </a: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gostaria que lembrassem que a mensalidade do convênio é muito cara e ė injusto sermos penalizados com a demora no atendimento se o preço que pagamos ė bem elevado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.”</a:t>
            </a:r>
          </a:p>
        </p:txBody>
      </p:sp>
    </p:spTree>
    <p:extLst>
      <p:ext uri="{BB962C8B-B14F-4D97-AF65-F5344CB8AC3E}">
        <p14:creationId xmlns="" xmlns:p14="http://schemas.microsoft.com/office/powerpoint/2010/main" val="417432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Sugestões e críticas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FioSaúde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534833"/>
            <a:ext cx="7849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b="1" dirty="0">
                <a:latin typeface="Bariol Regular" panose="02000506040000020003" pitchFamily="50" charset="0"/>
              </a:rPr>
              <a:t>Para finalizar, o (a) Sr.(a) gostaria de deixar alguma outra sugestão, critica ou elogio </a:t>
            </a:r>
            <a:r>
              <a:rPr lang="pt-BR" sz="1200" b="1" dirty="0" smtClean="0">
                <a:latin typeface="Bariol Regular" panose="02000506040000020003" pitchFamily="50" charset="0"/>
              </a:rPr>
              <a:t>sobre o convênio FioSaúde/Cassi?</a:t>
            </a:r>
            <a:endParaRPr lang="pt-BR" sz="1200" dirty="0">
              <a:latin typeface="Bariol Regular" panose="02000506040000020003" pitchFamily="50" charset="0"/>
            </a:endParaRPr>
          </a:p>
        </p:txBody>
      </p:sp>
      <p:pic>
        <p:nvPicPr>
          <p:cNvPr id="1030" name="Picture 6" descr="http://www.hercampus.com/sites/default/files/styles/full_width_embed/public/2013/10/21/13476359851958638477thumbs-down-icon-red-hi-hi.png?itok=8IHHp3b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3265714"/>
            <a:ext cx="2505402" cy="2623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875132" y="1805944"/>
            <a:ext cx="8886422" cy="4528899"/>
          </a:xfrm>
          <a:prstGeom prst="flowChartAlternateProcess">
            <a:avLst/>
          </a:prstGeom>
          <a:ln w="38100">
            <a:solidFill>
              <a:srgbClr val="4EB79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“Cassi não é aceito em muitos estabelecimentos e demora a autorizar 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procedimentos.”</a:t>
            </a:r>
          </a:p>
          <a:p>
            <a:pPr algn="just">
              <a:spcAft>
                <a:spcPts val="1200"/>
              </a:spcAft>
            </a:pPr>
            <a:endParaRPr lang="pt-BR" sz="2000" i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  <a:p>
            <a:pPr algn="just">
              <a:spcAft>
                <a:spcPts val="1200"/>
              </a:spcAft>
            </a:pP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“Algumas especialidades oferecem poucas opções de atendimento ou há uma grande demora para marcar uma consulta. Por outro lado, há profissionais competentes em várias outras especialidades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...”</a:t>
            </a:r>
          </a:p>
          <a:p>
            <a:pPr algn="just">
              <a:spcAft>
                <a:spcPts val="1200"/>
              </a:spcAft>
            </a:pPr>
            <a:endParaRPr lang="pt-BR" sz="2000" i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  <a:p>
            <a:pPr algn="just">
              <a:spcAft>
                <a:spcPts val="1200"/>
              </a:spcAft>
            </a:pP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“Aumentar o numero de 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consultórios </a:t>
            </a: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médicos credenciados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.”</a:t>
            </a:r>
          </a:p>
          <a:p>
            <a:pPr algn="just">
              <a:spcAft>
                <a:spcPts val="1200"/>
              </a:spcAft>
            </a:pPr>
            <a:endParaRPr lang="pt-BR" sz="2000" i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  <a:p>
            <a:pPr algn="just">
              <a:spcAft>
                <a:spcPts val="1200"/>
              </a:spcAft>
            </a:pP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“Aumentar o número de médicos na 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rede.”</a:t>
            </a:r>
          </a:p>
        </p:txBody>
      </p:sp>
    </p:spTree>
    <p:extLst>
      <p:ext uri="{BB962C8B-B14F-4D97-AF65-F5344CB8AC3E}">
        <p14:creationId xmlns="" xmlns:p14="http://schemas.microsoft.com/office/powerpoint/2010/main" val="7191972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2030428" y="2290812"/>
            <a:ext cx="57637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Contato com a Central de Atendimento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0" y="6501193"/>
            <a:ext cx="514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Bariol Regular" panose="02000506040000020003" pitchFamily="50" charset="0"/>
              </a:rPr>
              <a:t>P. O(A) </a:t>
            </a:r>
            <a:r>
              <a:rPr lang="pt-BR" sz="1200" dirty="0" err="1">
                <a:latin typeface="Bariol Regular" panose="02000506040000020003" pitchFamily="50" charset="0"/>
              </a:rPr>
              <a:t>Sr</a:t>
            </a:r>
            <a:r>
              <a:rPr lang="pt-BR" sz="1200" dirty="0">
                <a:latin typeface="Bariol Regular" panose="02000506040000020003" pitchFamily="50" charset="0"/>
              </a:rPr>
              <a:t>(a) fez algum contato com a Central de Atendimento (0800) da CASSI?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Central de atendimento (0800)</a:t>
            </a:r>
            <a:endParaRPr lang="pt-BR" sz="3600" cap="small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Convênio FioSaúde/Cassi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35007889"/>
              </p:ext>
            </p:extLst>
          </p:nvPr>
        </p:nvGraphicFramePr>
        <p:xfrm>
          <a:off x="3384645" y="3028574"/>
          <a:ext cx="5420435" cy="3210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4889416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09427774"/>
              </p:ext>
            </p:extLst>
          </p:nvPr>
        </p:nvGraphicFramePr>
        <p:xfrm>
          <a:off x="190112" y="3207313"/>
          <a:ext cx="5438248" cy="3140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-8371" y="6429760"/>
            <a:ext cx="6129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b="1" dirty="0">
                <a:latin typeface="Bariol Regular" panose="02000506040000020003" pitchFamily="50" charset="0"/>
              </a:rPr>
              <a:t>De uma maneira geral, como você avalia sua satisfação geral em relação a Central de Atendimento da Cassi?</a:t>
            </a:r>
            <a:endParaRPr lang="pt-BR" sz="1200" dirty="0">
              <a:latin typeface="Bariol Regular" panose="02000506040000020003" pitchFamily="50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096000" y="6492763"/>
            <a:ext cx="5559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dirty="0">
                <a:latin typeface="Bariol Regular" panose="02000506040000020003" pitchFamily="50" charset="0"/>
              </a:rPr>
              <a:t>Por qual(</a:t>
            </a:r>
            <a:r>
              <a:rPr lang="pt-BR" sz="1200" dirty="0" err="1">
                <a:latin typeface="Bariol Regular" panose="02000506040000020003" pitchFamily="50" charset="0"/>
              </a:rPr>
              <a:t>is</a:t>
            </a:r>
            <a:r>
              <a:rPr lang="pt-BR" sz="1200" dirty="0">
                <a:latin typeface="Bariol Regular" panose="02000506040000020003" pitchFamily="50" charset="0"/>
              </a:rPr>
              <a:t>) motivo(s) o(a) </a:t>
            </a:r>
            <a:r>
              <a:rPr lang="pt-BR" sz="1200" dirty="0" err="1">
                <a:latin typeface="Bariol Regular" panose="02000506040000020003" pitchFamily="50" charset="0"/>
              </a:rPr>
              <a:t>Sr</a:t>
            </a:r>
            <a:r>
              <a:rPr lang="pt-BR" sz="1200" dirty="0">
                <a:latin typeface="Bariol Regular" panose="02000506040000020003" pitchFamily="50" charset="0"/>
              </a:rPr>
              <a:t>(a) ficou insatisfeito(a) com o atendimento?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06497" y="2342349"/>
            <a:ext cx="5499284" cy="492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Avaliação atendimento 0800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348248" y="2342347"/>
            <a:ext cx="503525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Motivos de insatisfação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9" name="Conector reto 18"/>
          <p:cNvCxnSpPr/>
          <p:nvPr/>
        </p:nvCxnSpPr>
        <p:spPr>
          <a:xfrm>
            <a:off x="6096000" y="2261270"/>
            <a:ext cx="0" cy="4280867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7609441" y="5803944"/>
            <a:ext cx="982767" cy="564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287477" y="5268037"/>
            <a:ext cx="2230770" cy="97969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de seta reta 13"/>
          <p:cNvCxnSpPr/>
          <p:nvPr/>
        </p:nvCxnSpPr>
        <p:spPr>
          <a:xfrm flipV="1">
            <a:off x="2370162" y="6245317"/>
            <a:ext cx="3964438" cy="259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19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Central de atendimento (0800)</a:t>
            </a:r>
            <a:endParaRPr lang="pt-BR" sz="3600" cap="small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Convênio FioSaúde/Cassi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83332184"/>
              </p:ext>
            </p:extLst>
          </p:nvPr>
        </p:nvGraphicFramePr>
        <p:xfrm>
          <a:off x="6227360" y="3207313"/>
          <a:ext cx="5864556" cy="3140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0438513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2030428" y="2290812"/>
            <a:ext cx="57637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Utilização da rede credenciada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0" y="6501193"/>
            <a:ext cx="3529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Bariol Regular" panose="02000506040000020003" pitchFamily="50" charset="0"/>
              </a:rPr>
              <a:t>P. O(A) </a:t>
            </a:r>
            <a:r>
              <a:rPr lang="pt-BR" sz="1200" dirty="0" err="1">
                <a:latin typeface="Bariol Regular" panose="02000506040000020003" pitchFamily="50" charset="0"/>
              </a:rPr>
              <a:t>Sr</a:t>
            </a:r>
            <a:r>
              <a:rPr lang="pt-BR" sz="1200" dirty="0">
                <a:latin typeface="Bariol Regular" panose="02000506040000020003" pitchFamily="50" charset="0"/>
              </a:rPr>
              <a:t>(a) utilizou a rede credenciada recentemente?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Rede Credenciada</a:t>
            </a:r>
            <a:endParaRPr lang="pt-BR" sz="3600" cap="small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Convênio FioSaúde/Cassi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21380778"/>
              </p:ext>
            </p:extLst>
          </p:nvPr>
        </p:nvGraphicFramePr>
        <p:xfrm>
          <a:off x="3324647" y="2961565"/>
          <a:ext cx="5546397" cy="3350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2708487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23266465"/>
              </p:ext>
            </p:extLst>
          </p:nvPr>
        </p:nvGraphicFramePr>
        <p:xfrm>
          <a:off x="146830" y="3165692"/>
          <a:ext cx="5454234" cy="3173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-8371" y="6429760"/>
            <a:ext cx="6129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b="1" dirty="0">
                <a:latin typeface="Bariol Regular" panose="02000506040000020003" pitchFamily="50" charset="0"/>
              </a:rPr>
              <a:t>De uma maneira geral, como você avalia sua satisfação geral com relação à rede credenciada?</a:t>
            </a:r>
            <a:endParaRPr lang="pt-BR" sz="1200" dirty="0">
              <a:latin typeface="Bariol Regular" panose="02000506040000020003" pitchFamily="50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096000" y="6492763"/>
            <a:ext cx="5559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dirty="0">
                <a:latin typeface="Bariol Regular" panose="02000506040000020003" pitchFamily="50" charset="0"/>
              </a:rPr>
              <a:t>Essa insatisfação é com: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06497" y="2342349"/>
            <a:ext cx="5499284" cy="492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Avaliação rede credenciada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348248" y="2342347"/>
            <a:ext cx="503525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Fonte da insatisfação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9" name="Conector reto 18"/>
          <p:cNvCxnSpPr/>
          <p:nvPr/>
        </p:nvCxnSpPr>
        <p:spPr>
          <a:xfrm>
            <a:off x="6096000" y="2261270"/>
            <a:ext cx="0" cy="4280867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7609441" y="5803944"/>
            <a:ext cx="982767" cy="564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287477" y="5063319"/>
            <a:ext cx="2082685" cy="1184408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de seta reta 13"/>
          <p:cNvCxnSpPr/>
          <p:nvPr/>
        </p:nvCxnSpPr>
        <p:spPr>
          <a:xfrm flipV="1">
            <a:off x="2129051" y="6245317"/>
            <a:ext cx="4205549" cy="24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19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Rede Credenciada</a:t>
            </a:r>
            <a:endParaRPr lang="pt-BR" sz="3600" cap="small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Convênio FioSaúde/Cassi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1" name="Gráfico 2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72913546"/>
              </p:ext>
            </p:extLst>
          </p:nvPr>
        </p:nvGraphicFramePr>
        <p:xfrm>
          <a:off x="6216475" y="3165692"/>
          <a:ext cx="5834498" cy="3173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6125840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-8371" y="6534442"/>
            <a:ext cx="6129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b="1" dirty="0">
                <a:latin typeface="Bariol Regular" panose="02000506040000020003" pitchFamily="50" charset="0"/>
              </a:rPr>
              <a:t>Por qual(</a:t>
            </a:r>
            <a:r>
              <a:rPr lang="pt-BR" sz="1200" b="1" dirty="0" err="1">
                <a:latin typeface="Bariol Regular" panose="02000506040000020003" pitchFamily="50" charset="0"/>
              </a:rPr>
              <a:t>is</a:t>
            </a:r>
            <a:r>
              <a:rPr lang="pt-BR" sz="1200" b="1" dirty="0">
                <a:latin typeface="Bariol Regular" panose="02000506040000020003" pitchFamily="50" charset="0"/>
              </a:rPr>
              <a:t>) motivo(s) o(a) </a:t>
            </a:r>
            <a:r>
              <a:rPr lang="pt-BR" sz="1200" b="1" dirty="0" err="1">
                <a:latin typeface="Bariol Regular" panose="02000506040000020003" pitchFamily="50" charset="0"/>
              </a:rPr>
              <a:t>Sr</a:t>
            </a:r>
            <a:r>
              <a:rPr lang="pt-BR" sz="1200" b="1" dirty="0">
                <a:latin typeface="Bariol Regular" panose="02000506040000020003" pitchFamily="50" charset="0"/>
              </a:rPr>
              <a:t>(a) está insatisfeito(a) com essa rede?</a:t>
            </a:r>
            <a:endParaRPr lang="pt-BR" sz="1200" dirty="0">
              <a:latin typeface="Bariol Regular" panose="02000506040000020003" pitchFamily="50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110157" y="2287758"/>
            <a:ext cx="5499284" cy="492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Motivos de insatisfação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609441" y="5803944"/>
            <a:ext cx="982767" cy="564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Rede Credenciada</a:t>
            </a:r>
            <a:endParaRPr lang="pt-BR" sz="3600" cap="small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Convênio FioSaúde/Cassi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07203381"/>
              </p:ext>
            </p:extLst>
          </p:nvPr>
        </p:nvGraphicFramePr>
        <p:xfrm>
          <a:off x="900752" y="2900118"/>
          <a:ext cx="10945505" cy="3514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4944961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21768789"/>
              </p:ext>
            </p:extLst>
          </p:nvPr>
        </p:nvGraphicFramePr>
        <p:xfrm>
          <a:off x="-190712" y="2858863"/>
          <a:ext cx="8534400" cy="3705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6487887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9419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Nível de satisfação por indicação (Método NPS)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Convênio FioSaúde/Cassi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536338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Bariol Regular" panose="02000506040000020003" pitchFamily="50" charset="0"/>
              </a:rPr>
              <a:t>P. Em uma escala de 1 a 10, qual é a probabilidade do(a) Sr.(a) recomendar o convênio da FioSaúde/Cassi para um amigo ou familiar que estivesse precisando de um plano de saúde?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8212248" y="2317969"/>
            <a:ext cx="38270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Observações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 flipH="1">
            <a:off x="8212248" y="2909482"/>
            <a:ext cx="36506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A média de satisfação dos beneficiários do convênio FioSaúde/Cassi é espelhada pela nota média (NPS) de 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7,89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.</a:t>
            </a:r>
          </a:p>
          <a:p>
            <a:pPr algn="just"/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Nota-se que praticamente ¾ dos clientes entrevistados (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69,1%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) deram notas entre 8 e 10 quando questionados.</a:t>
            </a:r>
          </a:p>
        </p:txBody>
      </p:sp>
      <p:sp>
        <p:nvSpPr>
          <p:cNvPr id="9" name="Retângulo 8"/>
          <p:cNvSpPr/>
          <p:nvPr/>
        </p:nvSpPr>
        <p:spPr>
          <a:xfrm>
            <a:off x="910590" y="2231089"/>
            <a:ext cx="63317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Nível de satisfação por indicação (NPS)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8236950" y="2261270"/>
            <a:ext cx="0" cy="4280867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1347978" y="3201227"/>
            <a:ext cx="178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Bariol Regular" panose="02000506040000020003" pitchFamily="50" charset="0"/>
              </a:rPr>
              <a:t>Nota média</a:t>
            </a:r>
          </a:p>
          <a:p>
            <a:pPr algn="ctr"/>
            <a:r>
              <a:rPr lang="pt-BR" b="1" dirty="0" smtClean="0">
                <a:latin typeface="Bariol Regular" panose="02000506040000020003" pitchFamily="50" charset="0"/>
              </a:rPr>
              <a:t>7,89</a:t>
            </a:r>
            <a:endParaRPr lang="pt-BR" b="1" dirty="0">
              <a:latin typeface="Bariol Regular" panose="02000506040000020003" pitchFamily="50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79489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16" t="38158" r="17278" b="38158"/>
          <a:stretch/>
        </p:blipFill>
        <p:spPr>
          <a:xfrm>
            <a:off x="-14068" y="1187719"/>
            <a:ext cx="12210758" cy="311169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1132423"/>
            <a:ext cx="12192000" cy="2530781"/>
          </a:xfrm>
          <a:prstGeom prst="rect">
            <a:avLst/>
          </a:prstGeom>
          <a:solidFill>
            <a:srgbClr val="3A485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5440625" y="5625906"/>
            <a:ext cx="4010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Light" panose="02000506040000020003" pitchFamily="50" charset="0"/>
              </a:rPr>
              <a:t>(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Light" panose="02000506040000020003" pitchFamily="50" charset="0"/>
              </a:rPr>
              <a:t>21) 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Light" panose="02000506040000020003" pitchFamily="50" charset="0"/>
              </a:rPr>
              <a:t>3936-8007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  <a:latin typeface="Bariol Light" panose="02000506040000020003" pitchFamily="50" charset="0"/>
            </a:endParaRPr>
          </a:p>
          <a:p>
            <a:pPr lvl="0"/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Light" panose="02000506040000020003" pitchFamily="50" charset="0"/>
              </a:rPr>
              <a:t>contato@xartis.com.br</a:t>
            </a:r>
          </a:p>
          <a:p>
            <a:pPr lvl="0"/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Light" panose="02000506040000020003" pitchFamily="50" charset="0"/>
              </a:rPr>
              <a:t>www.xartis.com.br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956560" y="1559539"/>
            <a:ext cx="6278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b="1" cap="small" dirty="0" smtClean="0">
                <a:solidFill>
                  <a:schemeClr val="bg1"/>
                </a:solidFill>
                <a:latin typeface="Bariol Light" panose="02000506040000020003" pitchFamily="50" charset="0"/>
              </a:rPr>
              <a:t>Obrigado</a:t>
            </a:r>
            <a:endParaRPr lang="pt-BR" sz="9600" b="1" cap="small" dirty="0">
              <a:solidFill>
                <a:schemeClr val="bg1"/>
              </a:solidFill>
              <a:latin typeface="Bariol Light" panose="02000506040000020003" pitchFamily="50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1035"/>
          <a:stretch/>
        </p:blipFill>
        <p:spPr>
          <a:xfrm>
            <a:off x="3722976" y="5315765"/>
            <a:ext cx="1296670" cy="76825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449" t="36336" r="17429" b="39356"/>
          <a:stretch/>
        </p:blipFill>
        <p:spPr>
          <a:xfrm>
            <a:off x="3682293" y="6041405"/>
            <a:ext cx="1363113" cy="417531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0" y="3504117"/>
            <a:ext cx="12192000" cy="1195057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0" y="-7337"/>
            <a:ext cx="12192000" cy="1191958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2672491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711450" y="424573"/>
            <a:ext cx="8133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b="1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Agenda</a:t>
            </a:r>
            <a:endParaRPr lang="pt-BR" sz="3600" b="1" cap="small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372224"/>
            <a:ext cx="12192000" cy="485775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244961" y="2009044"/>
            <a:ext cx="7527925" cy="2870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300"/>
              </a:spcAft>
              <a:buFont typeface="+mj-lt"/>
              <a:buAutoNum type="arabicPeriod"/>
              <a:defRPr/>
            </a:pP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Objetivos</a:t>
            </a:r>
          </a:p>
          <a:p>
            <a:pPr marL="457200" indent="-457200">
              <a:spcAft>
                <a:spcPts val="300"/>
              </a:spcAft>
              <a:buFont typeface="+mj-lt"/>
              <a:buAutoNum type="arabicPeriod"/>
              <a:defRPr/>
            </a:pP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Relevância gerencial</a:t>
            </a:r>
          </a:p>
          <a:p>
            <a:pPr marL="457200" indent="-457200">
              <a:spcAft>
                <a:spcPts val="300"/>
              </a:spcAft>
              <a:buFont typeface="+mj-lt"/>
              <a:buAutoNum type="arabicPeriod"/>
              <a:defRPr/>
            </a:pP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População</a:t>
            </a:r>
          </a:p>
          <a:p>
            <a:pPr marL="457200" indent="-457200">
              <a:spcAft>
                <a:spcPts val="300"/>
              </a:spcAft>
              <a:buFont typeface="+mj-lt"/>
              <a:buAutoNum type="arabicPeriod"/>
              <a:defRPr/>
            </a:pP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Metodologia</a:t>
            </a:r>
          </a:p>
          <a:p>
            <a:pPr marL="457200" indent="-457200">
              <a:spcAft>
                <a:spcPts val="300"/>
              </a:spcAft>
              <a:buFont typeface="+mj-lt"/>
              <a:buAutoNum type="arabicPeriod"/>
              <a:defRPr/>
            </a:pP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Pontos </a:t>
            </a: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concentração</a:t>
            </a: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spcAft>
                <a:spcPts val="300"/>
              </a:spcAft>
              <a:buFont typeface="+mj-lt"/>
              <a:buAutoNum type="arabicPeriod"/>
              <a:defRPr/>
            </a:pP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Resultados</a:t>
            </a:r>
          </a:p>
        </p:txBody>
      </p:sp>
    </p:spTree>
    <p:extLst>
      <p:ext uri="{BB962C8B-B14F-4D97-AF65-F5344CB8AC3E}">
        <p14:creationId xmlns="" xmlns:p14="http://schemas.microsoft.com/office/powerpoint/2010/main" val="10906218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711450" y="424573"/>
            <a:ext cx="8133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b="1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Objetivos</a:t>
            </a:r>
            <a:endParaRPr lang="pt-BR" sz="3600" b="1" cap="small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372224"/>
            <a:ext cx="12192000" cy="485775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2398004" y="2512217"/>
            <a:ext cx="844686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Conhecer os níveis de </a:t>
            </a:r>
            <a:r>
              <a:rPr lang="pt-BR" sz="2400" dirty="0">
                <a:solidFill>
                  <a:srgbClr val="3B485D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satisfação dos </a:t>
            </a:r>
            <a:r>
              <a:rPr lang="pt-BR" sz="2400" dirty="0" smtClean="0">
                <a:solidFill>
                  <a:srgbClr val="3B485D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beneficiários do convênio FioSaúde/Cassi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com </a:t>
            </a:r>
            <a:r>
              <a:rPr lang="pt-BR" sz="2400" dirty="0" smtClean="0">
                <a:solidFill>
                  <a:srgbClr val="3B485D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o atendimento prestado pelo plano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, identificando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os principais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400" dirty="0">
                <a:solidFill>
                  <a:srgbClr val="3B485D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pontos positivos e negativos</a:t>
            </a:r>
            <a:r>
              <a:rPr lang="pt-BR" sz="2400" dirty="0">
                <a:solidFill>
                  <a:srgbClr val="3B485D"/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400" dirty="0" smtClean="0">
                <a:solidFill>
                  <a:srgbClr val="3B485D"/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relacionados </a:t>
            </a:r>
            <a:r>
              <a:rPr lang="pt-BR" sz="2400" dirty="0">
                <a:solidFill>
                  <a:srgbClr val="3B485D"/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pt-BR" sz="2400" dirty="0" smtClean="0">
                <a:solidFill>
                  <a:srgbClr val="3B485D"/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todos os tipos de atendimento, 0800 e rede credenciada.</a:t>
            </a:r>
            <a:endParaRPr lang="pt-BR" sz="2400" dirty="0">
              <a:solidFill>
                <a:schemeClr val="bg1">
                  <a:lumMod val="50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25259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711450" y="424573"/>
            <a:ext cx="8133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b="1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Relevância gerencial</a:t>
            </a:r>
            <a:endParaRPr lang="pt-BR" sz="3600" b="1" cap="small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372224"/>
            <a:ext cx="12192000" cy="485775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2112135" y="2176470"/>
            <a:ext cx="8732733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Suportar o planejamento estratégico da operadora, embasando quantitativamente a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tomada de decisão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gerencial. </a:t>
            </a:r>
          </a:p>
          <a:p>
            <a:pPr marL="457200" indent="-457200" algn="just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Atender parcialmente às demandas do Programa de Acreditação de Operadoras (</a:t>
            </a:r>
            <a:r>
              <a:rPr lang="pt-BR" sz="2400" dirty="0" smtClean="0">
                <a:solidFill>
                  <a:srgbClr val="3B485D"/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Item 4.8 da RN 277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</a:p>
          <a:p>
            <a:pPr marL="457200" indent="-457200" algn="just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Contribuir para o aumento da satisfação geral com relação à operadora, promovendo a fidelização dos beneficiários.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67116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População 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descrição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 flipH="1">
            <a:off x="2249714" y="2926234"/>
            <a:ext cx="92479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Os critérios de definição foram os seguintes: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Ser beneficiário do convênio FioSaúde/Cassi;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Ter idade maior de 18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anos ou acompanhantes de menores;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Estar cadastrado como ativo no plano em junho de 2016;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Ter o e-mail atualizado na base de cadastro da operadora.</a:t>
            </a:r>
          </a:p>
        </p:txBody>
      </p:sp>
      <p:sp>
        <p:nvSpPr>
          <p:cNvPr id="9" name="Retângulo 8"/>
          <p:cNvSpPr/>
          <p:nvPr/>
        </p:nvSpPr>
        <p:spPr>
          <a:xfrm>
            <a:off x="2249714" y="2198947"/>
            <a:ext cx="448572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População-alvo (N = 2.722)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32435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124635" y="2102029"/>
            <a:ext cx="891640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Metodologia: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quantitativa.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População-alvo: </a:t>
            </a:r>
            <a:r>
              <a:rPr lang="pt-BR" sz="2000" dirty="0" smtClean="0">
                <a:solidFill>
                  <a:srgbClr val="3B485D"/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beneficiários com cadastro completo possuidores do plano do convênio FioSaúde/Cassi em junho de 2016.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Intervalo de confiança: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90%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Margem de erro amostral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até </a:t>
            </a:r>
            <a:r>
              <a:rPr lang="pt-BR" sz="2000" dirty="0">
                <a:solidFill>
                  <a:srgbClr val="3B485D"/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5 </a:t>
            </a:r>
            <a:r>
              <a:rPr lang="pt-BR" sz="2000" dirty="0" err="1">
                <a:solidFill>
                  <a:srgbClr val="3B485D"/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p.p</a:t>
            </a:r>
            <a:r>
              <a:rPr lang="pt-BR" sz="2000" dirty="0">
                <a:solidFill>
                  <a:srgbClr val="3B485D"/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– exceto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quando indicado o contrário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Proporcionalidade: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representação dos diferentes perfis de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clientes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711450" y="424573"/>
            <a:ext cx="8133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b="1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Metodologia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6372224"/>
            <a:ext cx="12192000" cy="485775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08209083"/>
              </p:ext>
            </p:extLst>
          </p:nvPr>
        </p:nvGraphicFramePr>
        <p:xfrm>
          <a:off x="2112135" y="4998656"/>
          <a:ext cx="8930542" cy="1152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646867"/>
                <a:gridCol w="1198568"/>
                <a:gridCol w="1809251"/>
                <a:gridCol w="2077288"/>
                <a:gridCol w="1198568"/>
              </a:tblGrid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Bariol Regular" panose="02000506040000020003" pitchFamily="50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Perfil</a:t>
                      </a:r>
                      <a:endParaRPr lang="pt-BR" sz="1400" dirty="0">
                        <a:latin typeface="Bariol Regular" panose="02000506040000020003" pitchFamily="50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81" marR="48781" marT="24391" marB="24391" anchor="ctr">
                    <a:solidFill>
                      <a:srgbClr val="4EB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Bariol Regular" panose="02000506040000020003" pitchFamily="50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Planos</a:t>
                      </a:r>
                      <a:endParaRPr lang="pt-BR" sz="1400" dirty="0">
                        <a:latin typeface="Bariol Regular" panose="02000506040000020003" pitchFamily="50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81" marR="48781" marT="24391" marB="24391" anchor="ctr">
                    <a:solidFill>
                      <a:srgbClr val="4EB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Bariol Regular" panose="02000506040000020003" pitchFamily="50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Coleta</a:t>
                      </a:r>
                      <a:endParaRPr lang="pt-BR" sz="1400" dirty="0">
                        <a:latin typeface="Bariol Regular" panose="02000506040000020003" pitchFamily="50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81" marR="48781" marT="24391" marB="24391" anchor="ctr">
                    <a:solidFill>
                      <a:srgbClr val="4EB7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Bariol Regular" panose="02000506040000020003" pitchFamily="50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Período</a:t>
                      </a:r>
                      <a:endParaRPr lang="pt-BR" sz="1400" dirty="0">
                        <a:latin typeface="Bariol Regular" panose="02000506040000020003" pitchFamily="50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81" marR="48781" marT="24391" marB="24391" anchor="ctr">
                    <a:solidFill>
                      <a:srgbClr val="4EB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Bariol Regular" panose="02000506040000020003" pitchFamily="50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Amostra</a:t>
                      </a:r>
                      <a:endParaRPr lang="pt-BR" sz="1400" dirty="0">
                        <a:latin typeface="Bariol Regular" panose="02000506040000020003" pitchFamily="50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81" marR="48781" marT="24391" marB="24391" anchor="ctr">
                    <a:solidFill>
                      <a:srgbClr val="4EB798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3B485D"/>
                          </a:solidFill>
                          <a:latin typeface="Bariol Regular" panose="02000506040000020003" pitchFamily="50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Beneficiários convênio Cassi</a:t>
                      </a:r>
                      <a:endParaRPr lang="pt-BR" sz="1400" dirty="0">
                        <a:solidFill>
                          <a:srgbClr val="3B485D"/>
                        </a:solidFill>
                        <a:latin typeface="Bariol Regular" panose="02000506040000020003" pitchFamily="50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81" marR="48781" marT="24391" marB="243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3B485D"/>
                          </a:solidFill>
                          <a:latin typeface="Bariol Regular" panose="02000506040000020003" pitchFamily="50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Todos</a:t>
                      </a:r>
                      <a:endParaRPr lang="pt-BR" sz="1400" dirty="0">
                        <a:solidFill>
                          <a:srgbClr val="3B485D"/>
                        </a:solidFill>
                        <a:latin typeface="Bariol Regular" panose="02000506040000020003" pitchFamily="50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81" marR="48781" marT="24391" marB="243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aseline="0" dirty="0" smtClean="0">
                          <a:solidFill>
                            <a:srgbClr val="3B485D"/>
                          </a:solidFill>
                          <a:latin typeface="Bariol Regular" panose="02000506040000020003" pitchFamily="50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E-mail</a:t>
                      </a:r>
                      <a:endParaRPr lang="pt-BR" sz="1400" dirty="0">
                        <a:solidFill>
                          <a:srgbClr val="3B485D"/>
                        </a:solidFill>
                        <a:latin typeface="Bariol Regular" panose="02000506040000020003" pitchFamily="50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81" marR="48781" marT="24391" marB="2439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solidFill>
                            <a:srgbClr val="3B485D"/>
                          </a:solidFill>
                          <a:latin typeface="Bariol Regular" panose="02000506040000020003" pitchFamily="50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r>
                        <a:rPr lang="pt-BR" sz="1400" baseline="0" dirty="0" smtClean="0">
                          <a:solidFill>
                            <a:srgbClr val="3B485D"/>
                          </a:solidFill>
                          <a:latin typeface="Bariol Regular" panose="02000506040000020003" pitchFamily="50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 junho – 26 de agosto 2016</a:t>
                      </a:r>
                    </a:p>
                  </a:txBody>
                  <a:tcPr marL="48781" marR="48781" marT="24391" marB="243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Bariol Regular" panose="02000506040000020003" pitchFamily="50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240</a:t>
                      </a:r>
                      <a:endParaRPr lang="pt-BR" sz="1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ariol Regular" panose="02000506040000020003" pitchFamily="50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81" marR="48781" marT="24391" marB="24391" anchor="ctr"/>
                </a:tc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50110" y="6476611"/>
            <a:ext cx="63743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200" dirty="0" smtClean="0"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*Somente foram entrevistados beneficiários que tinham um e-mail de contato cadastrado e atualizado.</a:t>
            </a:r>
            <a:endParaRPr lang="pt-BR" sz="1200" dirty="0"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18377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531568" y="4645240"/>
            <a:ext cx="81334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Pontos de Concentração</a:t>
            </a:r>
          </a:p>
          <a:p>
            <a:r>
              <a:rPr lang="pt-BR" sz="28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Principais resultados</a:t>
            </a:r>
            <a:endParaRPr lang="pt-BR" sz="2800" b="1" cap="small" dirty="0">
              <a:solidFill>
                <a:schemeClr val="bg1"/>
              </a:solidFill>
              <a:latin typeface="Bariol Light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75490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Pontos de concentração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Principais resultados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458" y1="53258" x2="17579" y2="821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83011" y="1577546"/>
            <a:ext cx="1647968" cy="1676462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259214" y="4115700"/>
            <a:ext cx="5471887" cy="1282621"/>
          </a:xfrm>
          <a:prstGeom prst="flowChartAlternateProcess">
            <a:avLst/>
          </a:prstGeom>
          <a:ln w="57150">
            <a:solidFill>
              <a:srgbClr val="4EB79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pt-BR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Satisfação geral boa com o convênio;</a:t>
            </a:r>
          </a:p>
          <a:p>
            <a:pPr marL="285750" indent="-285750" algn="just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pt-BR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Boa satisfação com o 0800;</a:t>
            </a:r>
          </a:p>
          <a:p>
            <a:pPr marL="285750" indent="-285750" algn="just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pt-BR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Concentração entre 8 e 10 da nota NPS </a:t>
            </a: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.</a:t>
            </a:r>
            <a:endParaRPr lang="pt-BR" sz="1700" dirty="0" smtClean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73769" y="3655986"/>
            <a:ext cx="41510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Forças</a:t>
            </a:r>
            <a:endParaRPr lang="pt-BR" sz="22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386283" y="4115700"/>
            <a:ext cx="5471887" cy="1861503"/>
          </a:xfrm>
          <a:prstGeom prst="flowChartAlternateProcess">
            <a:avLst/>
          </a:prstGeom>
          <a:ln w="57150">
            <a:solidFill>
              <a:srgbClr val="4EB79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pt-BR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Alto índice percentual de utilização do plano;</a:t>
            </a:r>
            <a:endParaRPr lang="pt-BR" sz="1700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  <a:p>
            <a:pPr marL="285750" indent="-285750" algn="just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pt-BR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Percepção de baixa variedade de médicos e hospitais credenciados;</a:t>
            </a:r>
          </a:p>
          <a:p>
            <a:pPr marL="285750" indent="-285750" algn="just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pt-BR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Satisfação geral com apenas 1/3 dos clientes satisfeitos tendo declarado estar “muito satisfeitos”.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6547291" y="3657018"/>
            <a:ext cx="41510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Pontos de Atenção</a:t>
            </a:r>
            <a:endParaRPr lang="pt-BR" sz="22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259214" y="2196615"/>
            <a:ext cx="9918632" cy="851297"/>
          </a:xfrm>
          <a:prstGeom prst="flowChartAlternateProcess">
            <a:avLst/>
          </a:prstGeom>
          <a:solidFill>
            <a:srgbClr val="3B485D"/>
          </a:solidFill>
          <a:ln w="57150">
            <a:solidFill>
              <a:srgbClr val="3B485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2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No geral, o índice de satisfação com o convênio FioSaúde/Cassi é </a:t>
            </a:r>
            <a:r>
              <a:rPr lang="pt-BR" sz="22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bom. </a:t>
            </a:r>
            <a:r>
              <a:rPr lang="pt-BR" sz="22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O principal ponto de atenção se refere a baixa variedade de médicos e hospitais credenciados.</a:t>
            </a:r>
            <a:endParaRPr lang="pt-BR" sz="2200" dirty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91239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87887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Satisfação geral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Convênio FioSaúde/Cassi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0393" y="6534442"/>
            <a:ext cx="8247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Bariol Regular" panose="02000506040000020003" pitchFamily="50" charset="0"/>
              </a:rPr>
              <a:t>P. Como o(a) Sr.(a) avalia sua satisfação geral com convênio FioSaúde/Cassi?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219129" y="2343727"/>
            <a:ext cx="38270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bg1">
                    <a:lumMod val="50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Observações</a:t>
            </a:r>
            <a:endParaRPr lang="pt-BR" sz="2600" b="1" dirty="0">
              <a:solidFill>
                <a:schemeClr val="bg1">
                  <a:lumMod val="50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219129" y="2343727"/>
            <a:ext cx="38270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Observações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 flipH="1">
            <a:off x="219129" y="2909043"/>
            <a:ext cx="36506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A satisfação geral dos beneficiários com o plano do convênio FioSaúde/Cassi é boa (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80,3%).</a:t>
            </a:r>
          </a:p>
          <a:p>
            <a:pPr algn="just"/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Entretanto, a quantidade de beneficiários muito satisfeitos (26,1%) é bem menor que a de satisfeitos (54,1%).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305083" y="2343726"/>
            <a:ext cx="38270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Satisfação Geral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4128655" y="2295375"/>
            <a:ext cx="0" cy="4280867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444342"/>
              </p:ext>
            </p:extLst>
          </p:nvPr>
        </p:nvGraphicFramePr>
        <p:xfrm>
          <a:off x="4930270" y="2911113"/>
          <a:ext cx="6095446" cy="3049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2641934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6040F03DBDAD04FA2175EF5F9A0A008" ma:contentTypeVersion="1" ma:contentTypeDescription="Crie um novo documento." ma:contentTypeScope="" ma:versionID="1d52159262b79aef9689ad175f82b845">
  <xsd:schema xmlns:xsd="http://www.w3.org/2001/XMLSchema" xmlns:xs="http://www.w3.org/2001/XMLSchema" xmlns:p="http://schemas.microsoft.com/office/2006/metadata/properties" xmlns:ns3="34a7d1ea-0461-4f08-9b44-83bd537c6b0b" targetNamespace="http://schemas.microsoft.com/office/2006/metadata/properties" ma:root="true" ma:fieldsID="29fa959a6605035bb1687743dd5a6223" ns3:_="">
    <xsd:import namespace="34a7d1ea-0461-4f08-9b44-83bd537c6b0b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a7d1ea-0461-4f08-9b44-83bd537c6b0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A4EE9D-691F-4E4D-9ED2-F2D409BDD295}">
  <ds:schemaRefs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34a7d1ea-0461-4f08-9b44-83bd537c6b0b"/>
  </ds:schemaRefs>
</ds:datastoreItem>
</file>

<file path=customXml/itemProps2.xml><?xml version="1.0" encoding="utf-8"?>
<ds:datastoreItem xmlns:ds="http://schemas.openxmlformats.org/officeDocument/2006/customXml" ds:itemID="{939EDDF0-3802-41F7-92D6-C197A7E4AB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a7d1ea-0461-4f08-9b44-83bd537c6b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C0675B-C707-4C36-B3D2-4DE4AB6DE2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19974</TotalTime>
  <Words>933</Words>
  <Application>Microsoft Office PowerPoint</Application>
  <PresentationFormat>Personalizar</PresentationFormat>
  <Paragraphs>133</Paragraphs>
  <Slides>18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18</vt:i4>
      </vt:variant>
    </vt:vector>
  </HeadingPairs>
  <TitlesOfParts>
    <vt:vector size="21" baseType="lpstr">
      <vt:lpstr>Personalizar design</vt:lpstr>
      <vt:lpstr>1_Personalizar design</vt:lpstr>
      <vt:lpstr>2_Personalizar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Thiago Negrão</dc:creator>
  <cp:lastModifiedBy>Carlos Pellon</cp:lastModifiedBy>
  <cp:revision>1936</cp:revision>
  <dcterms:created xsi:type="dcterms:W3CDTF">2014-03-17T14:51:01Z</dcterms:created>
  <dcterms:modified xsi:type="dcterms:W3CDTF">2016-12-07T14:37:02Z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0x010100E6040F03DBDAD04FA2175EF5F9A0A008</vt:lpwstr>
  </property>
  <property fmtid="{D5CDD505-2E9C-101B-9397-08002B2CF9AE}" pid="3" name="IsMyDocuments">
    <vt:bool>true</vt:bool>
  </property>
</Properties>
</file>