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4"/>
    <p:sldMasterId id="2147483657" r:id="rId5"/>
    <p:sldMasterId id="2147483659" r:id="rId6"/>
  </p:sldMasterIdLst>
  <p:notesMasterIdLst>
    <p:notesMasterId r:id="rId28"/>
  </p:notesMasterIdLst>
  <p:sldIdLst>
    <p:sldId id="340" r:id="rId7"/>
    <p:sldId id="331" r:id="rId8"/>
    <p:sldId id="332" r:id="rId9"/>
    <p:sldId id="486" r:id="rId10"/>
    <p:sldId id="432" r:id="rId11"/>
    <p:sldId id="404" r:id="rId12"/>
    <p:sldId id="440" r:id="rId13"/>
    <p:sldId id="406" r:id="rId14"/>
    <p:sldId id="424" r:id="rId15"/>
    <p:sldId id="550" r:id="rId16"/>
    <p:sldId id="463" r:id="rId17"/>
    <p:sldId id="541" r:id="rId18"/>
    <p:sldId id="488" r:id="rId19"/>
    <p:sldId id="547" r:id="rId20"/>
    <p:sldId id="520" r:id="rId21"/>
    <p:sldId id="489" r:id="rId22"/>
    <p:sldId id="548" r:id="rId23"/>
    <p:sldId id="530" r:id="rId24"/>
    <p:sldId id="549" r:id="rId25"/>
    <p:sldId id="556" r:id="rId26"/>
    <p:sldId id="282" r:id="rId2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680" userDrawn="1">
          <p15:clr>
            <a:srgbClr val="A4A3A4"/>
          </p15:clr>
        </p15:guide>
        <p15:guide id="4" pos="1708" userDrawn="1">
          <p15:clr>
            <a:srgbClr val="A4A3A4"/>
          </p15:clr>
        </p15:guide>
        <p15:guide id="5" pos="465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ra" initials="B" lastIdx="21" clrIdx="0">
    <p:extLst>
      <p:ext uri="{19B8F6BF-5375-455C-9EA6-DF929625EA0E}">
        <p15:presenceInfo xmlns:p15="http://schemas.microsoft.com/office/powerpoint/2012/main" xmlns="" userId="Barbara" providerId="None"/>
      </p:ext>
    </p:extLst>
  </p:cmAuthor>
  <p:cmAuthor id="2" name="Bruna Lordello" initials="BL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B485D"/>
    <a:srgbClr val="FF0000"/>
    <a:srgbClr val="4EB798"/>
    <a:srgbClr val="8CB9E2"/>
    <a:srgbClr val="A8A8A8"/>
    <a:srgbClr val="F2F2F2"/>
    <a:srgbClr val="7F7F7F"/>
    <a:srgbClr val="BBBBBB"/>
    <a:srgbClr val="8B8B8B"/>
    <a:srgbClr val="66D0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26" autoAdjust="0"/>
    <p:restoredTop sz="94434" autoAdjust="0"/>
  </p:normalViewPr>
  <p:slideViewPr>
    <p:cSldViewPr snapToGrid="0" showGuides="1">
      <p:cViewPr varScale="1">
        <p:scale>
          <a:sx n="74" d="100"/>
          <a:sy n="74" d="100"/>
        </p:scale>
        <p:origin x="-408" y="-102"/>
      </p:cViewPr>
      <p:guideLst>
        <p:guide orient="horz" pos="1412"/>
        <p:guide pos="3840"/>
        <p:guide pos="7680"/>
        <p:guide pos="1708"/>
        <p:guide pos="46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atheus\Dropbox\Consultoria%20-%20FioSa&#250;de\2015\6.%20Resultados\4.%20Atendimento%20Presencial\Gr&#225;ficos%20Atendimento%20Presencial%20-%20FioSa&#250;de%202016.xls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2.3031487852250287E-2"/>
          <c:y val="5.6759685938250731E-2"/>
          <c:w val="0.94933072672504937"/>
          <c:h val="0.84681684466585061"/>
        </c:manualLayout>
      </c:layout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3'!$B$4:$B$7</c:f>
              <c:strCache>
                <c:ptCount val="4"/>
                <c:pt idx="0">
                  <c:v>Muito insatisfeito</c:v>
                </c:pt>
                <c:pt idx="1">
                  <c:v>Insatisfeito</c:v>
                </c:pt>
                <c:pt idx="2">
                  <c:v>Satisfeito</c:v>
                </c:pt>
                <c:pt idx="3">
                  <c:v>Muito satisfeito</c:v>
                </c:pt>
              </c:strCache>
            </c:strRef>
          </c:cat>
          <c:val>
            <c:numRef>
              <c:f>'Question 3'!$C$4:$C$7</c:f>
              <c:numCache>
                <c:formatCode>0.0%</c:formatCode>
                <c:ptCount val="4"/>
                <c:pt idx="0">
                  <c:v>0.125</c:v>
                </c:pt>
                <c:pt idx="1">
                  <c:v>3.8000000000000006E-2</c:v>
                </c:pt>
                <c:pt idx="2">
                  <c:v>0.34600000000000025</c:v>
                </c:pt>
                <c:pt idx="3">
                  <c:v>0.49000000000000016</c:v>
                </c:pt>
              </c:numCache>
            </c:numRef>
          </c:val>
        </c:ser>
        <c:gapWidth val="80"/>
        <c:overlap val="25"/>
        <c:axId val="43593088"/>
        <c:axId val="44131456"/>
      </c:barChart>
      <c:catAx>
        <c:axId val="435930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4131456"/>
        <c:crosses val="autoZero"/>
        <c:auto val="1"/>
        <c:lblAlgn val="ctr"/>
        <c:lblOffset val="100"/>
      </c:catAx>
      <c:valAx>
        <c:axId val="44131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35930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14'!$B$4:$B$8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14'!$C$4:$C$8</c:f>
              <c:numCache>
                <c:formatCode>0.0%</c:formatCode>
                <c:ptCount val="5"/>
                <c:pt idx="0">
                  <c:v>1.1000000000000006E-2</c:v>
                </c:pt>
                <c:pt idx="1">
                  <c:v>2.2000000000000013E-2</c:v>
                </c:pt>
                <c:pt idx="2">
                  <c:v>0.66300000000000026</c:v>
                </c:pt>
                <c:pt idx="3">
                  <c:v>0.28300000000000008</c:v>
                </c:pt>
                <c:pt idx="4">
                  <c:v>2.2000000000000013E-2</c:v>
                </c:pt>
              </c:numCache>
            </c:numRef>
          </c:val>
        </c:ser>
        <c:gapWidth val="80"/>
        <c:overlap val="25"/>
        <c:axId val="59806080"/>
        <c:axId val="59807616"/>
      </c:barChart>
      <c:catAx>
        <c:axId val="598060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9807616"/>
        <c:crosses val="autoZero"/>
        <c:auto val="1"/>
        <c:lblAlgn val="ctr"/>
        <c:lblOffset val="100"/>
      </c:catAx>
      <c:valAx>
        <c:axId val="598076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98060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5B9BD5">
                <a:alpha val="70000"/>
              </a:srgb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16'!$B$9:$B$19</c:f>
              <c:strCache>
                <c:ptCount val="11"/>
                <c:pt idx="0">
                  <c:v>1- Não recomendo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10- Recomendo muito</c:v>
                </c:pt>
                <c:pt idx="10">
                  <c:v>Não soube</c:v>
                </c:pt>
              </c:strCache>
            </c:strRef>
          </c:cat>
          <c:val>
            <c:numRef>
              <c:f>'Question 16'!$C$9:$C$19</c:f>
              <c:numCache>
                <c:formatCode>0.0%</c:formatCode>
                <c:ptCount val="11"/>
                <c:pt idx="0">
                  <c:v>2.197802197802199E-2</c:v>
                </c:pt>
                <c:pt idx="1">
                  <c:v>0</c:v>
                </c:pt>
                <c:pt idx="2">
                  <c:v>1.0989010989010993E-2</c:v>
                </c:pt>
                <c:pt idx="3">
                  <c:v>0</c:v>
                </c:pt>
                <c:pt idx="4">
                  <c:v>3.2967032967032975E-2</c:v>
                </c:pt>
                <c:pt idx="5">
                  <c:v>2.197802197802199E-2</c:v>
                </c:pt>
                <c:pt idx="6">
                  <c:v>9.8901098901098994E-2</c:v>
                </c:pt>
                <c:pt idx="7">
                  <c:v>0.15384615384615397</c:v>
                </c:pt>
                <c:pt idx="8">
                  <c:v>0.19780219780219793</c:v>
                </c:pt>
                <c:pt idx="9">
                  <c:v>0.42857142857142855</c:v>
                </c:pt>
                <c:pt idx="10">
                  <c:v>3.2967032967032975E-2</c:v>
                </c:pt>
              </c:numCache>
            </c:numRef>
          </c:val>
        </c:ser>
        <c:gapWidth val="80"/>
        <c:overlap val="25"/>
        <c:axId val="59095296"/>
        <c:axId val="59109376"/>
      </c:barChart>
      <c:catAx>
        <c:axId val="59095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9109376"/>
        <c:crosses val="autoZero"/>
        <c:auto val="1"/>
        <c:lblAlgn val="ctr"/>
        <c:lblOffset val="100"/>
      </c:catAx>
      <c:valAx>
        <c:axId val="591093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909529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4'!$G$26:$G$39</c:f>
              <c:strCache>
                <c:ptCount val="14"/>
                <c:pt idx="0">
                  <c:v>Solicitação de reembolso</c:v>
                </c:pt>
                <c:pt idx="1">
                  <c:v>Solicitação de autorização </c:v>
                </c:pt>
                <c:pt idx="2">
                  <c:v>Alteração de plano</c:v>
                </c:pt>
                <c:pt idx="3">
                  <c:v>Informação sobre autorização de cirurgia</c:v>
                </c:pt>
                <c:pt idx="4">
                  <c:v>Solicitação de 2ª via de boleto </c:v>
                </c:pt>
                <c:pt idx="5">
                  <c:v>Informação sobre reembolso </c:v>
                </c:pt>
                <c:pt idx="6">
                  <c:v>Informação sobre autorização de exame ou terapia</c:v>
                </c:pt>
                <c:pt idx="7">
                  <c:v>Inclusão/exclusão de dependentes e/ou agregados</c:v>
                </c:pt>
                <c:pt idx="8">
                  <c:v>Alteração cadastral</c:v>
                </c:pt>
                <c:pt idx="9">
                  <c:v>Informação sobre consultórios </c:v>
                </c:pt>
                <c:pt idx="10">
                  <c:v>Informação sobre pagamento/desconto em folha</c:v>
                </c:pt>
                <c:pt idx="11">
                  <c:v>Não se recorda</c:v>
                </c:pt>
                <c:pt idx="12">
                  <c:v>Não soube</c:v>
                </c:pt>
                <c:pt idx="13">
                  <c:v>Outros</c:v>
                </c:pt>
              </c:strCache>
            </c:strRef>
          </c:cat>
          <c:val>
            <c:numRef>
              <c:f>'Question 4'!$I$26:$I$39</c:f>
              <c:numCache>
                <c:formatCode>0.0%</c:formatCode>
                <c:ptCount val="14"/>
                <c:pt idx="0">
                  <c:v>0.23148148148148165</c:v>
                </c:pt>
                <c:pt idx="1">
                  <c:v>0.12962962962962948</c:v>
                </c:pt>
                <c:pt idx="2">
                  <c:v>9.2592592592592712E-2</c:v>
                </c:pt>
                <c:pt idx="3">
                  <c:v>6.4814814814814853E-2</c:v>
                </c:pt>
                <c:pt idx="4">
                  <c:v>6.4814814814814853E-2</c:v>
                </c:pt>
                <c:pt idx="5">
                  <c:v>4.6296296296296328E-2</c:v>
                </c:pt>
                <c:pt idx="6">
                  <c:v>4.6296296296296328E-2</c:v>
                </c:pt>
                <c:pt idx="7">
                  <c:v>4.6296296296296328E-2</c:v>
                </c:pt>
                <c:pt idx="8">
                  <c:v>2.7777777777777811E-2</c:v>
                </c:pt>
                <c:pt idx="9">
                  <c:v>2.7777777777777811E-2</c:v>
                </c:pt>
                <c:pt idx="10">
                  <c:v>2.7777777777777811E-2</c:v>
                </c:pt>
                <c:pt idx="11">
                  <c:v>9.2592592592592692E-3</c:v>
                </c:pt>
                <c:pt idx="12">
                  <c:v>2.7777777777777811E-2</c:v>
                </c:pt>
                <c:pt idx="13">
                  <c:v>0.15740740740740763</c:v>
                </c:pt>
              </c:numCache>
            </c:numRef>
          </c:val>
        </c:ser>
        <c:overlap val="100"/>
        <c:axId val="44475520"/>
        <c:axId val="44477056"/>
      </c:barChart>
      <c:catAx>
        <c:axId val="4447552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4477056"/>
        <c:crosses val="autoZero"/>
        <c:auto val="1"/>
        <c:lblAlgn val="ctr"/>
        <c:lblOffset val="100"/>
      </c:catAx>
      <c:valAx>
        <c:axId val="44477056"/>
        <c:scaling>
          <c:orientation val="minMax"/>
        </c:scaling>
        <c:delete val="1"/>
        <c:axPos val="t"/>
        <c:numFmt formatCode="0.0%" sourceLinked="1"/>
        <c:tickLblPos val="none"/>
        <c:crossAx val="4447552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rgbClr val="5B9BD5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5'!$G$1:$G$10</c:f>
              <c:strCache>
                <c:ptCount val="10"/>
                <c:pt idx="0">
                  <c:v>Não quis, pois prefiro fazer isso pessoalmente</c:v>
                </c:pt>
                <c:pt idx="1">
                  <c:v>Não sabia que era possível.</c:v>
                </c:pt>
                <c:pt idx="2">
                  <c:v>Não foi possível naquele momento, pois era urgente.</c:v>
                </c:pt>
                <c:pt idx="3">
                  <c:v>Não consegui, pois o site é confuso.</c:v>
                </c:pt>
                <c:pt idx="4">
                  <c:v>Não tenho acesso fácil à internet.</c:v>
                </c:pt>
                <c:pt idx="5">
                  <c:v>Não consegui, porque minha senha deu problema.</c:v>
                </c:pt>
                <c:pt idx="6">
                  <c:v>Não consegui, porque dava erro quando eu tentava acessar.</c:v>
                </c:pt>
                <c:pt idx="7">
                  <c:v>Não consegui, pois não encontrei todas as informações.</c:v>
                </c:pt>
                <c:pt idx="8">
                  <c:v>Não sei ou não quero responder</c:v>
                </c:pt>
                <c:pt idx="9">
                  <c:v>Outro</c:v>
                </c:pt>
              </c:strCache>
            </c:strRef>
          </c:cat>
          <c:val>
            <c:numRef>
              <c:f>'Question 5'!$I$1:$I$10</c:f>
              <c:numCache>
                <c:formatCode>0.0%</c:formatCode>
                <c:ptCount val="10"/>
                <c:pt idx="0">
                  <c:v>0.25</c:v>
                </c:pt>
                <c:pt idx="1">
                  <c:v>0.22500000000000001</c:v>
                </c:pt>
                <c:pt idx="2">
                  <c:v>0.2</c:v>
                </c:pt>
                <c:pt idx="3">
                  <c:v>0.1</c:v>
                </c:pt>
                <c:pt idx="4">
                  <c:v>7.5000000000000011E-2</c:v>
                </c:pt>
                <c:pt idx="5">
                  <c:v>2.5000000000000001E-2</c:v>
                </c:pt>
                <c:pt idx="6">
                  <c:v>2.5000000000000001E-2</c:v>
                </c:pt>
                <c:pt idx="7">
                  <c:v>2.5000000000000001E-2</c:v>
                </c:pt>
                <c:pt idx="8">
                  <c:v>0.05</c:v>
                </c:pt>
                <c:pt idx="9">
                  <c:v>2.5000000000000001E-2</c:v>
                </c:pt>
              </c:numCache>
            </c:numRef>
          </c:val>
        </c:ser>
        <c:overlap val="100"/>
        <c:axId val="44516480"/>
        <c:axId val="44518016"/>
      </c:barChart>
      <c:catAx>
        <c:axId val="4451648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4518016"/>
        <c:crosses val="autoZero"/>
        <c:auto val="1"/>
        <c:lblAlgn val="ctr"/>
        <c:lblOffset val="100"/>
      </c:catAx>
      <c:valAx>
        <c:axId val="44518016"/>
        <c:scaling>
          <c:orientation val="minMax"/>
        </c:scaling>
        <c:delete val="1"/>
        <c:axPos val="t"/>
        <c:numFmt formatCode="0.0%" sourceLinked="1"/>
        <c:tickLblPos val="none"/>
        <c:crossAx val="445164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6350">
      <a:noFill/>
    </a:ln>
  </c:spPr>
  <c:txPr>
    <a:bodyPr/>
    <a:lstStyle/>
    <a:p>
      <a:pPr>
        <a:defRPr/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75E-2"/>
          <c:w val="0.61331276987972638"/>
          <c:h val="0.83832622392117684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0315594925634294"/>
                  <c:y val="-0.2724573490813649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9028652668416401E-2"/>
                  <c:y val="0.13399934383202128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701006124234466E-2"/>
                  <c:y val="1.1574074074074073E-3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6'!$B$4:$B$6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lembro</c:v>
                </c:pt>
              </c:strCache>
            </c:strRef>
          </c:cat>
          <c:val>
            <c:numRef>
              <c:f>'Question 6'!$C$4:$C$6</c:f>
              <c:numCache>
                <c:formatCode>0.0%</c:formatCode>
                <c:ptCount val="3"/>
                <c:pt idx="0">
                  <c:v>0.89599999999999991</c:v>
                </c:pt>
                <c:pt idx="1">
                  <c:v>9.4000000000000028E-2</c:v>
                </c:pt>
                <c:pt idx="2">
                  <c:v>1.0000000000000005E-2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3241666666666652"/>
          <c:y val="0.73054097404491103"/>
          <c:w val="0.19341141732283482"/>
          <c:h val="0.2242005686789150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pt-BR"/>
        </a:p>
      </c:txPr>
    </c:legend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stack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7'!$G$1:$G$5</c:f>
              <c:strCache>
                <c:ptCount val="5"/>
                <c:pt idx="0">
                  <c:v>Aguardando o médico dar uma resposta</c:v>
                </c:pt>
                <c:pt idx="1">
                  <c:v>Solicitação precisava de documentação/informação adicional</c:v>
                </c:pt>
                <c:pt idx="2">
                  <c:v>Não sabiam dar as informações</c:v>
                </c:pt>
                <c:pt idx="3">
                  <c:v>O atendente não conseguiu resolver meu problema</c:v>
                </c:pt>
                <c:pt idx="4">
                  <c:v>Minha solicitação não pode ser resolvida presencialmente</c:v>
                </c:pt>
              </c:strCache>
            </c:strRef>
          </c:cat>
          <c:val>
            <c:numRef>
              <c:f>'Question 7'!$H$1:$H$5</c:f>
              <c:numCache>
                <c:formatCode>0</c:formatCode>
                <c:ptCount val="5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overlap val="100"/>
        <c:axId val="43703680"/>
        <c:axId val="44569728"/>
      </c:barChart>
      <c:catAx>
        <c:axId val="4370368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pt-BR"/>
          </a:p>
        </c:txPr>
        <c:crossAx val="44569728"/>
        <c:crosses val="autoZero"/>
        <c:auto val="1"/>
        <c:lblAlgn val="ctr"/>
        <c:lblOffset val="100"/>
      </c:catAx>
      <c:valAx>
        <c:axId val="44569728"/>
        <c:scaling>
          <c:orientation val="minMax"/>
        </c:scaling>
        <c:delete val="1"/>
        <c:axPos val="t"/>
        <c:numFmt formatCode="0" sourceLinked="1"/>
        <c:tickLblPos val="none"/>
        <c:crossAx val="437036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8'!$B$4:$B$8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8'!$C$4:$C$8</c:f>
              <c:numCache>
                <c:formatCode>0.0%</c:formatCode>
                <c:ptCount val="5"/>
                <c:pt idx="0">
                  <c:v>6.3E-2</c:v>
                </c:pt>
                <c:pt idx="1">
                  <c:v>1.1000000000000006E-2</c:v>
                </c:pt>
                <c:pt idx="2">
                  <c:v>0.32600000000000018</c:v>
                </c:pt>
                <c:pt idx="3">
                  <c:v>0.58899999999999997</c:v>
                </c:pt>
                <c:pt idx="4">
                  <c:v>1.1000000000000006E-2</c:v>
                </c:pt>
              </c:numCache>
            </c:numRef>
          </c:val>
        </c:ser>
        <c:gapWidth val="80"/>
        <c:overlap val="25"/>
        <c:axId val="41801600"/>
        <c:axId val="41803136"/>
      </c:barChart>
      <c:catAx>
        <c:axId val="418016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1803136"/>
        <c:crosses val="autoZero"/>
        <c:auto val="1"/>
        <c:lblAlgn val="ctr"/>
        <c:lblOffset val="100"/>
      </c:catAx>
      <c:valAx>
        <c:axId val="41803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18016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10'!$B$4:$B$7</c:f>
              <c:strCache>
                <c:ptCount val="4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</c:strCache>
            </c:strRef>
          </c:cat>
          <c:val>
            <c:numRef>
              <c:f>'Question 10'!$C$4:$C$7</c:f>
              <c:numCache>
                <c:formatCode>0.0%</c:formatCode>
                <c:ptCount val="4"/>
                <c:pt idx="0">
                  <c:v>3.3000000000000002E-2</c:v>
                </c:pt>
                <c:pt idx="1">
                  <c:v>0</c:v>
                </c:pt>
                <c:pt idx="2">
                  <c:v>0.44600000000000001</c:v>
                </c:pt>
                <c:pt idx="3">
                  <c:v>0.52200000000000002</c:v>
                </c:pt>
              </c:numCache>
            </c:numRef>
          </c:val>
        </c:ser>
        <c:gapWidth val="80"/>
        <c:overlap val="25"/>
        <c:axId val="44689280"/>
        <c:axId val="44690816"/>
      </c:barChart>
      <c:catAx>
        <c:axId val="446892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44690816"/>
        <c:crosses val="autoZero"/>
        <c:auto val="1"/>
        <c:lblAlgn val="ctr"/>
        <c:lblOffset val="100"/>
      </c:catAx>
      <c:valAx>
        <c:axId val="44690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4468928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1276713386533711"/>
          <c:y val="6.9035699845376775E-2"/>
          <c:w val="0.61331276987972638"/>
          <c:h val="0.83832622392117684"/>
        </c:manualLayout>
      </c:layout>
      <c:pieChart>
        <c:varyColors val="1"/>
        <c:ser>
          <c:idx val="0"/>
          <c:order val="0"/>
          <c:spPr>
            <a:solidFill>
              <a:srgbClr val="3B485D"/>
            </a:solidFill>
          </c:spPr>
          <c:dPt>
            <c:idx val="0"/>
            <c:spPr>
              <a:solidFill>
                <a:srgbClr val="188C7E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8CB9E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3B485D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1525590551181285E-2"/>
                  <c:y val="0.15181503782615424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092169728783904"/>
                  <c:y val="-0.13062226596675425"/>
                </c:manualLayout>
              </c:layout>
              <c:dLblPos val="bestFit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/>
              <a:lstStyle/>
              <a:p>
                <a:pPr>
                  <a:defRPr/>
                </a:pPr>
                <a:endParaRPr lang="pt-BR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'Question 11'!$B$4:$B$6</c:f>
              <c:strCache>
                <c:ptCount val="3"/>
                <c:pt idx="0">
                  <c:v>Antes de ser atendido</c:v>
                </c:pt>
                <c:pt idx="1">
                  <c:v>Durante o atendimento</c:v>
                </c:pt>
                <c:pt idx="2">
                  <c:v>Não soube</c:v>
                </c:pt>
              </c:strCache>
            </c:strRef>
          </c:cat>
          <c:val>
            <c:numRef>
              <c:f>'Question 11'!$D$4:$D$6</c:f>
              <c:numCache>
                <c:formatCode>0</c:formatCode>
                <c:ptCount val="3"/>
                <c:pt idx="0">
                  <c:v>1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940393700787405"/>
          <c:y val="0.39421296296296343"/>
          <c:w val="0.3008475503062118"/>
          <c:h val="0.42818642461358997"/>
        </c:manualLayout>
      </c:layout>
      <c:spPr>
        <a:noFill/>
        <a:ln w="25400">
          <a:noFill/>
        </a:ln>
      </c:spPr>
      <c:txPr>
        <a:bodyPr rot="0" vert="horz"/>
        <a:lstStyle/>
        <a:p>
          <a:pPr>
            <a:defRPr/>
          </a:pPr>
          <a:endParaRPr lang="pt-BR"/>
        </a:p>
      </c:txPr>
    </c:legend>
    <c:plotVisOnly val="1"/>
    <c:dispBlanksAs val="zero"/>
  </c:chart>
  <c:spPr>
    <a:noFill/>
    <a:ln w="6350">
      <a:noFill/>
    </a:ln>
  </c:spPr>
  <c:txPr>
    <a:bodyPr/>
    <a:lstStyle/>
    <a:p>
      <a:pPr>
        <a:defRPr sz="1200"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rgbClr val="FFFF00"/>
              </a:solidFill>
              <a:ln>
                <a:noFill/>
              </a:ln>
              <a:effectLst/>
            </c:spPr>
          </c:dPt>
          <c:dPt>
            <c:idx val="2"/>
            <c:spPr>
              <a:solidFill>
                <a:srgbClr val="92D050"/>
              </a:solidFill>
              <a:ln>
                <a:noFill/>
              </a:ln>
              <a:effectLst/>
            </c:spPr>
          </c:dPt>
          <c:dPt>
            <c:idx val="3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'Question 12'!$B$4:$B$8</c:f>
              <c:strCache>
                <c:ptCount val="5"/>
                <c:pt idx="0">
                  <c:v>Muito insatisfatório</c:v>
                </c:pt>
                <c:pt idx="1">
                  <c:v>Insatisfatório</c:v>
                </c:pt>
                <c:pt idx="2">
                  <c:v>Satisfatório</c:v>
                </c:pt>
                <c:pt idx="3">
                  <c:v>Muito satisfatório</c:v>
                </c:pt>
                <c:pt idx="4">
                  <c:v>Não soube</c:v>
                </c:pt>
              </c:strCache>
            </c:strRef>
          </c:cat>
          <c:val>
            <c:numRef>
              <c:f>'Question 12'!$C$4:$C$8</c:f>
              <c:numCache>
                <c:formatCode>0.0%</c:formatCode>
                <c:ptCount val="5"/>
                <c:pt idx="0">
                  <c:v>2.2000000000000013E-2</c:v>
                </c:pt>
                <c:pt idx="1">
                  <c:v>3.3000000000000002E-2</c:v>
                </c:pt>
                <c:pt idx="2">
                  <c:v>0.66300000000000026</c:v>
                </c:pt>
                <c:pt idx="3">
                  <c:v>0.26100000000000001</c:v>
                </c:pt>
                <c:pt idx="4">
                  <c:v>2.2000000000000013E-2</c:v>
                </c:pt>
              </c:numCache>
            </c:numRef>
          </c:val>
        </c:ser>
        <c:gapWidth val="80"/>
        <c:overlap val="25"/>
        <c:axId val="59597568"/>
        <c:axId val="59599104"/>
      </c:barChart>
      <c:catAx>
        <c:axId val="5959756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20" normalizeH="0" baseline="0">
                <a:solidFill>
                  <a:schemeClr val="tx1"/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pt-BR"/>
          </a:p>
        </c:txPr>
        <c:crossAx val="59599104"/>
        <c:crosses val="autoZero"/>
        <c:auto val="1"/>
        <c:lblAlgn val="ctr"/>
        <c:lblOffset val="100"/>
      </c:catAx>
      <c:valAx>
        <c:axId val="595991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.0%" sourceLinked="1"/>
        <c:tickLblPos val="none"/>
        <c:crossAx val="5959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Bariol Regular" panose="02000506040000020003" pitchFamily="50" charset="0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08320-EA81-485C-8B28-FB8135880C77}" type="datetimeFigureOut">
              <a:rPr lang="pt-BR" smtClean="0"/>
              <a:pPr/>
              <a:t>09/01/2017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DF62C-BD12-472A-A959-442DAE3FBB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808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568561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02780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55261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0015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9482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6241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46161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58608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28644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60345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47998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2DF62C-BD12-472A-A959-442DAE3FBB67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416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4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63516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336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2935" y="-219649"/>
            <a:ext cx="3240031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91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20" name="Imagem 1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21" name="Imagem 2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6777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2146300"/>
            <a:chOff x="0" y="0"/>
            <a:chExt cx="7680" cy="1352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182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69" t="17186" r="60299" b="19569"/>
          <a:stretch/>
        </p:blipFill>
        <p:spPr>
          <a:xfrm>
            <a:off x="11077732" y="111411"/>
            <a:ext cx="749508" cy="1139252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773" t="27610" r="15500" b="19570"/>
          <a:stretch/>
        </p:blipFill>
        <p:spPr>
          <a:xfrm>
            <a:off x="9563726" y="299206"/>
            <a:ext cx="1514006" cy="951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27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B48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riângulo isósceles 14"/>
          <p:cNvSpPr/>
          <p:nvPr userDrawn="1"/>
        </p:nvSpPr>
        <p:spPr>
          <a:xfrm>
            <a:off x="885825" y="5833393"/>
            <a:ext cx="897739" cy="102460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 userDrawn="1"/>
        </p:nvSpPr>
        <p:spPr>
          <a:xfrm>
            <a:off x="1693278" y="5745163"/>
            <a:ext cx="849396" cy="1112838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riângulo isósceles 6"/>
          <p:cNvSpPr/>
          <p:nvPr userDrawn="1"/>
        </p:nvSpPr>
        <p:spPr>
          <a:xfrm>
            <a:off x="1356394" y="5322971"/>
            <a:ext cx="579570" cy="151597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 userDrawn="1"/>
        </p:nvSpPr>
        <p:spPr>
          <a:xfrm>
            <a:off x="-1" y="6048375"/>
            <a:ext cx="12192001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12192000" cy="6673850"/>
            <a:chOff x="0" y="0"/>
            <a:chExt cx="7680" cy="42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768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0" y="0"/>
              <a:ext cx="7680" cy="1176"/>
            </a:xfrm>
            <a:custGeom>
              <a:avLst/>
              <a:gdLst>
                <a:gd name="T0" fmla="*/ 7680 w 7680"/>
                <a:gd name="T1" fmla="*/ 0 h 1176"/>
                <a:gd name="T2" fmla="*/ 0 w 7680"/>
                <a:gd name="T3" fmla="*/ 0 h 1176"/>
                <a:gd name="T4" fmla="*/ 0 w 7680"/>
                <a:gd name="T5" fmla="*/ 926 h 1176"/>
                <a:gd name="T6" fmla="*/ 770 w 7680"/>
                <a:gd name="T7" fmla="*/ 924 h 1176"/>
                <a:gd name="T8" fmla="*/ 876 w 7680"/>
                <a:gd name="T9" fmla="*/ 812 h 1176"/>
                <a:gd name="T10" fmla="*/ 936 w 7680"/>
                <a:gd name="T11" fmla="*/ 960 h 1176"/>
                <a:gd name="T12" fmla="*/ 1044 w 7680"/>
                <a:gd name="T13" fmla="*/ 428 h 1176"/>
                <a:gd name="T14" fmla="*/ 1134 w 7680"/>
                <a:gd name="T15" fmla="*/ 1176 h 1176"/>
                <a:gd name="T16" fmla="*/ 1200 w 7680"/>
                <a:gd name="T17" fmla="*/ 890 h 1176"/>
                <a:gd name="T18" fmla="*/ 1258 w 7680"/>
                <a:gd name="T19" fmla="*/ 950 h 1176"/>
                <a:gd name="T20" fmla="*/ 1328 w 7680"/>
                <a:gd name="T21" fmla="*/ 728 h 1176"/>
                <a:gd name="T22" fmla="*/ 1416 w 7680"/>
                <a:gd name="T23" fmla="*/ 1012 h 1176"/>
                <a:gd name="T24" fmla="*/ 1486 w 7680"/>
                <a:gd name="T25" fmla="*/ 880 h 1176"/>
                <a:gd name="T26" fmla="*/ 1524 w 7680"/>
                <a:gd name="T27" fmla="*/ 976 h 1176"/>
                <a:gd name="T28" fmla="*/ 1586 w 7680"/>
                <a:gd name="T29" fmla="*/ 924 h 1176"/>
                <a:gd name="T30" fmla="*/ 7680 w 7680"/>
                <a:gd name="T31" fmla="*/ 926 h 1176"/>
                <a:gd name="T32" fmla="*/ 7680 w 7680"/>
                <a:gd name="T33" fmla="*/ 0 h 1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80" h="1176">
                  <a:moveTo>
                    <a:pt x="7680" y="0"/>
                  </a:moveTo>
                  <a:lnTo>
                    <a:pt x="0" y="0"/>
                  </a:lnTo>
                  <a:lnTo>
                    <a:pt x="0" y="926"/>
                  </a:lnTo>
                  <a:lnTo>
                    <a:pt x="770" y="924"/>
                  </a:lnTo>
                  <a:lnTo>
                    <a:pt x="876" y="812"/>
                  </a:lnTo>
                  <a:lnTo>
                    <a:pt x="936" y="960"/>
                  </a:lnTo>
                  <a:lnTo>
                    <a:pt x="1044" y="428"/>
                  </a:lnTo>
                  <a:lnTo>
                    <a:pt x="1134" y="1176"/>
                  </a:lnTo>
                  <a:lnTo>
                    <a:pt x="1200" y="890"/>
                  </a:lnTo>
                  <a:lnTo>
                    <a:pt x="1258" y="950"/>
                  </a:lnTo>
                  <a:lnTo>
                    <a:pt x="1328" y="728"/>
                  </a:lnTo>
                  <a:lnTo>
                    <a:pt x="1416" y="1012"/>
                  </a:lnTo>
                  <a:lnTo>
                    <a:pt x="1486" y="880"/>
                  </a:lnTo>
                  <a:lnTo>
                    <a:pt x="1524" y="976"/>
                  </a:lnTo>
                  <a:lnTo>
                    <a:pt x="1586" y="924"/>
                  </a:lnTo>
                  <a:lnTo>
                    <a:pt x="7680" y="926"/>
                  </a:lnTo>
                  <a:lnTo>
                    <a:pt x="7680" y="0"/>
                  </a:lnTo>
                  <a:close/>
                </a:path>
              </a:pathLst>
            </a:custGeom>
            <a:solidFill>
              <a:srgbClr val="3B48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672" y="566"/>
              <a:ext cx="92" cy="126"/>
            </a:xfrm>
            <a:custGeom>
              <a:avLst/>
              <a:gdLst>
                <a:gd name="T0" fmla="*/ 46 w 92"/>
                <a:gd name="T1" fmla="*/ 18 h 126"/>
                <a:gd name="T2" fmla="*/ 30 w 92"/>
                <a:gd name="T3" fmla="*/ 24 h 126"/>
                <a:gd name="T4" fmla="*/ 26 w 92"/>
                <a:gd name="T5" fmla="*/ 32 h 126"/>
                <a:gd name="T6" fmla="*/ 28 w 92"/>
                <a:gd name="T7" fmla="*/ 38 h 126"/>
                <a:gd name="T8" fmla="*/ 36 w 92"/>
                <a:gd name="T9" fmla="*/ 46 h 126"/>
                <a:gd name="T10" fmla="*/ 72 w 92"/>
                <a:gd name="T11" fmla="*/ 58 h 126"/>
                <a:gd name="T12" fmla="*/ 86 w 92"/>
                <a:gd name="T13" fmla="*/ 70 h 126"/>
                <a:gd name="T14" fmla="*/ 92 w 92"/>
                <a:gd name="T15" fmla="*/ 84 h 126"/>
                <a:gd name="T16" fmla="*/ 92 w 92"/>
                <a:gd name="T17" fmla="*/ 90 h 126"/>
                <a:gd name="T18" fmla="*/ 90 w 92"/>
                <a:gd name="T19" fmla="*/ 106 h 126"/>
                <a:gd name="T20" fmla="*/ 80 w 92"/>
                <a:gd name="T21" fmla="*/ 118 h 126"/>
                <a:gd name="T22" fmla="*/ 66 w 92"/>
                <a:gd name="T23" fmla="*/ 124 h 126"/>
                <a:gd name="T24" fmla="*/ 46 w 92"/>
                <a:gd name="T25" fmla="*/ 126 h 126"/>
                <a:gd name="T26" fmla="*/ 32 w 92"/>
                <a:gd name="T27" fmla="*/ 124 h 126"/>
                <a:gd name="T28" fmla="*/ 8 w 92"/>
                <a:gd name="T29" fmla="*/ 112 h 126"/>
                <a:gd name="T30" fmla="*/ 2 w 92"/>
                <a:gd name="T31" fmla="*/ 104 h 126"/>
                <a:gd name="T32" fmla="*/ 0 w 92"/>
                <a:gd name="T33" fmla="*/ 100 h 126"/>
                <a:gd name="T34" fmla="*/ 2 w 92"/>
                <a:gd name="T35" fmla="*/ 92 h 126"/>
                <a:gd name="T36" fmla="*/ 10 w 92"/>
                <a:gd name="T37" fmla="*/ 90 h 126"/>
                <a:gd name="T38" fmla="*/ 14 w 92"/>
                <a:gd name="T39" fmla="*/ 92 h 126"/>
                <a:gd name="T40" fmla="*/ 18 w 92"/>
                <a:gd name="T41" fmla="*/ 94 h 126"/>
                <a:gd name="T42" fmla="*/ 30 w 92"/>
                <a:gd name="T43" fmla="*/ 104 h 126"/>
                <a:gd name="T44" fmla="*/ 46 w 92"/>
                <a:gd name="T45" fmla="*/ 108 h 126"/>
                <a:gd name="T46" fmla="*/ 58 w 92"/>
                <a:gd name="T47" fmla="*/ 106 h 126"/>
                <a:gd name="T48" fmla="*/ 70 w 92"/>
                <a:gd name="T49" fmla="*/ 98 h 126"/>
                <a:gd name="T50" fmla="*/ 72 w 92"/>
                <a:gd name="T51" fmla="*/ 90 h 126"/>
                <a:gd name="T52" fmla="*/ 68 w 92"/>
                <a:gd name="T53" fmla="*/ 82 h 126"/>
                <a:gd name="T54" fmla="*/ 50 w 92"/>
                <a:gd name="T55" fmla="*/ 72 h 126"/>
                <a:gd name="T56" fmla="*/ 26 w 92"/>
                <a:gd name="T57" fmla="*/ 64 h 126"/>
                <a:gd name="T58" fmla="*/ 12 w 92"/>
                <a:gd name="T59" fmla="*/ 52 h 126"/>
                <a:gd name="T60" fmla="*/ 6 w 92"/>
                <a:gd name="T61" fmla="*/ 40 h 126"/>
                <a:gd name="T62" fmla="*/ 6 w 92"/>
                <a:gd name="T63" fmla="*/ 32 h 126"/>
                <a:gd name="T64" fmla="*/ 8 w 92"/>
                <a:gd name="T65" fmla="*/ 20 h 126"/>
                <a:gd name="T66" fmla="*/ 16 w 92"/>
                <a:gd name="T67" fmla="*/ 10 h 126"/>
                <a:gd name="T68" fmla="*/ 28 w 92"/>
                <a:gd name="T69" fmla="*/ 2 h 126"/>
                <a:gd name="T70" fmla="*/ 46 w 92"/>
                <a:gd name="T71" fmla="*/ 0 h 126"/>
                <a:gd name="T72" fmla="*/ 60 w 92"/>
                <a:gd name="T73" fmla="*/ 2 h 126"/>
                <a:gd name="T74" fmla="*/ 82 w 92"/>
                <a:gd name="T75" fmla="*/ 10 h 126"/>
                <a:gd name="T76" fmla="*/ 88 w 92"/>
                <a:gd name="T77" fmla="*/ 16 h 126"/>
                <a:gd name="T78" fmla="*/ 90 w 92"/>
                <a:gd name="T79" fmla="*/ 22 h 126"/>
                <a:gd name="T80" fmla="*/ 86 w 92"/>
                <a:gd name="T81" fmla="*/ 30 h 126"/>
                <a:gd name="T82" fmla="*/ 80 w 92"/>
                <a:gd name="T83" fmla="*/ 32 h 126"/>
                <a:gd name="T84" fmla="*/ 76 w 92"/>
                <a:gd name="T85" fmla="*/ 32 h 126"/>
                <a:gd name="T86" fmla="*/ 72 w 92"/>
                <a:gd name="T87" fmla="*/ 28 h 126"/>
                <a:gd name="T88" fmla="*/ 62 w 92"/>
                <a:gd name="T89" fmla="*/ 22 h 126"/>
                <a:gd name="T90" fmla="*/ 46 w 92"/>
                <a:gd name="T91" fmla="*/ 1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2" h="126">
                  <a:moveTo>
                    <a:pt x="46" y="18"/>
                  </a:moveTo>
                  <a:lnTo>
                    <a:pt x="46" y="18"/>
                  </a:lnTo>
                  <a:lnTo>
                    <a:pt x="38" y="20"/>
                  </a:lnTo>
                  <a:lnTo>
                    <a:pt x="30" y="24"/>
                  </a:lnTo>
                  <a:lnTo>
                    <a:pt x="28" y="28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8"/>
                  </a:lnTo>
                  <a:lnTo>
                    <a:pt x="30" y="40"/>
                  </a:lnTo>
                  <a:lnTo>
                    <a:pt x="36" y="46"/>
                  </a:lnTo>
                  <a:lnTo>
                    <a:pt x="60" y="54"/>
                  </a:lnTo>
                  <a:lnTo>
                    <a:pt x="72" y="58"/>
                  </a:lnTo>
                  <a:lnTo>
                    <a:pt x="82" y="66"/>
                  </a:lnTo>
                  <a:lnTo>
                    <a:pt x="86" y="70"/>
                  </a:lnTo>
                  <a:lnTo>
                    <a:pt x="90" y="76"/>
                  </a:lnTo>
                  <a:lnTo>
                    <a:pt x="92" y="84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8"/>
                  </a:lnTo>
                  <a:lnTo>
                    <a:pt x="90" y="106"/>
                  </a:lnTo>
                  <a:lnTo>
                    <a:pt x="86" y="112"/>
                  </a:lnTo>
                  <a:lnTo>
                    <a:pt x="80" y="118"/>
                  </a:lnTo>
                  <a:lnTo>
                    <a:pt x="74" y="122"/>
                  </a:lnTo>
                  <a:lnTo>
                    <a:pt x="66" y="124"/>
                  </a:lnTo>
                  <a:lnTo>
                    <a:pt x="58" y="126"/>
                  </a:lnTo>
                  <a:lnTo>
                    <a:pt x="46" y="126"/>
                  </a:lnTo>
                  <a:lnTo>
                    <a:pt x="46" y="126"/>
                  </a:lnTo>
                  <a:lnTo>
                    <a:pt x="32" y="124"/>
                  </a:lnTo>
                  <a:lnTo>
                    <a:pt x="18" y="120"/>
                  </a:lnTo>
                  <a:lnTo>
                    <a:pt x="8" y="112"/>
                  </a:lnTo>
                  <a:lnTo>
                    <a:pt x="2" y="104"/>
                  </a:lnTo>
                  <a:lnTo>
                    <a:pt x="2" y="104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6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4" y="92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24" y="100"/>
                  </a:lnTo>
                  <a:lnTo>
                    <a:pt x="30" y="104"/>
                  </a:lnTo>
                  <a:lnTo>
                    <a:pt x="38" y="106"/>
                  </a:lnTo>
                  <a:lnTo>
                    <a:pt x="46" y="108"/>
                  </a:lnTo>
                  <a:lnTo>
                    <a:pt x="46" y="108"/>
                  </a:lnTo>
                  <a:lnTo>
                    <a:pt x="58" y="106"/>
                  </a:lnTo>
                  <a:lnTo>
                    <a:pt x="66" y="104"/>
                  </a:lnTo>
                  <a:lnTo>
                    <a:pt x="70" y="98"/>
                  </a:lnTo>
                  <a:lnTo>
                    <a:pt x="72" y="90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2"/>
                  </a:lnTo>
                  <a:lnTo>
                    <a:pt x="62" y="76"/>
                  </a:lnTo>
                  <a:lnTo>
                    <a:pt x="50" y="72"/>
                  </a:lnTo>
                  <a:lnTo>
                    <a:pt x="38" y="68"/>
                  </a:lnTo>
                  <a:lnTo>
                    <a:pt x="26" y="64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8" y="46"/>
                  </a:lnTo>
                  <a:lnTo>
                    <a:pt x="6" y="40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26"/>
                  </a:lnTo>
                  <a:lnTo>
                    <a:pt x="8" y="20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6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60" y="2"/>
                  </a:lnTo>
                  <a:lnTo>
                    <a:pt x="72" y="4"/>
                  </a:lnTo>
                  <a:lnTo>
                    <a:pt x="82" y="10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6"/>
                  </a:lnTo>
                  <a:lnTo>
                    <a:pt x="86" y="30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76" y="32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68" y="24"/>
                  </a:lnTo>
                  <a:lnTo>
                    <a:pt x="62" y="22"/>
                  </a:lnTo>
                  <a:lnTo>
                    <a:pt x="54" y="20"/>
                  </a:lnTo>
                  <a:lnTo>
                    <a:pt x="46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384" y="346"/>
              <a:ext cx="128" cy="166"/>
            </a:xfrm>
            <a:custGeom>
              <a:avLst/>
              <a:gdLst>
                <a:gd name="T0" fmla="*/ 0 w 128"/>
                <a:gd name="T1" fmla="*/ 102 h 166"/>
                <a:gd name="T2" fmla="*/ 0 w 128"/>
                <a:gd name="T3" fmla="*/ 102 h 166"/>
                <a:gd name="T4" fmla="*/ 2 w 128"/>
                <a:gd name="T5" fmla="*/ 92 h 166"/>
                <a:gd name="T6" fmla="*/ 4 w 128"/>
                <a:gd name="T7" fmla="*/ 82 h 166"/>
                <a:gd name="T8" fmla="*/ 8 w 128"/>
                <a:gd name="T9" fmla="*/ 74 h 166"/>
                <a:gd name="T10" fmla="*/ 12 w 128"/>
                <a:gd name="T11" fmla="*/ 66 h 166"/>
                <a:gd name="T12" fmla="*/ 18 w 128"/>
                <a:gd name="T13" fmla="*/ 58 h 166"/>
                <a:gd name="T14" fmla="*/ 26 w 128"/>
                <a:gd name="T15" fmla="*/ 52 h 166"/>
                <a:gd name="T16" fmla="*/ 34 w 128"/>
                <a:gd name="T17" fmla="*/ 46 h 166"/>
                <a:gd name="T18" fmla="*/ 42 w 128"/>
                <a:gd name="T19" fmla="*/ 42 h 166"/>
                <a:gd name="T20" fmla="*/ 64 w 128"/>
                <a:gd name="T21" fmla="*/ 0 h 166"/>
                <a:gd name="T22" fmla="*/ 86 w 128"/>
                <a:gd name="T23" fmla="*/ 42 h 166"/>
                <a:gd name="T24" fmla="*/ 86 w 128"/>
                <a:gd name="T25" fmla="*/ 42 h 166"/>
                <a:gd name="T26" fmla="*/ 94 w 128"/>
                <a:gd name="T27" fmla="*/ 46 h 166"/>
                <a:gd name="T28" fmla="*/ 102 w 128"/>
                <a:gd name="T29" fmla="*/ 52 h 166"/>
                <a:gd name="T30" fmla="*/ 110 w 128"/>
                <a:gd name="T31" fmla="*/ 58 h 166"/>
                <a:gd name="T32" fmla="*/ 116 w 128"/>
                <a:gd name="T33" fmla="*/ 66 h 166"/>
                <a:gd name="T34" fmla="*/ 120 w 128"/>
                <a:gd name="T35" fmla="*/ 74 h 166"/>
                <a:gd name="T36" fmla="*/ 124 w 128"/>
                <a:gd name="T37" fmla="*/ 82 h 166"/>
                <a:gd name="T38" fmla="*/ 126 w 128"/>
                <a:gd name="T39" fmla="*/ 92 h 166"/>
                <a:gd name="T40" fmla="*/ 128 w 128"/>
                <a:gd name="T41" fmla="*/ 102 h 166"/>
                <a:gd name="T42" fmla="*/ 128 w 128"/>
                <a:gd name="T43" fmla="*/ 102 h 166"/>
                <a:gd name="T44" fmla="*/ 126 w 128"/>
                <a:gd name="T45" fmla="*/ 114 h 166"/>
                <a:gd name="T46" fmla="*/ 122 w 128"/>
                <a:gd name="T47" fmla="*/ 126 h 166"/>
                <a:gd name="T48" fmla="*/ 116 w 128"/>
                <a:gd name="T49" fmla="*/ 138 h 166"/>
                <a:gd name="T50" fmla="*/ 108 w 128"/>
                <a:gd name="T51" fmla="*/ 146 h 166"/>
                <a:gd name="T52" fmla="*/ 100 w 128"/>
                <a:gd name="T53" fmla="*/ 154 h 166"/>
                <a:gd name="T54" fmla="*/ 88 w 128"/>
                <a:gd name="T55" fmla="*/ 160 h 166"/>
                <a:gd name="T56" fmla="*/ 76 w 128"/>
                <a:gd name="T57" fmla="*/ 164 h 166"/>
                <a:gd name="T58" fmla="*/ 64 w 128"/>
                <a:gd name="T59" fmla="*/ 166 h 166"/>
                <a:gd name="T60" fmla="*/ 64 w 128"/>
                <a:gd name="T61" fmla="*/ 166 h 166"/>
                <a:gd name="T62" fmla="*/ 52 w 128"/>
                <a:gd name="T63" fmla="*/ 164 h 166"/>
                <a:gd name="T64" fmla="*/ 40 w 128"/>
                <a:gd name="T65" fmla="*/ 160 h 166"/>
                <a:gd name="T66" fmla="*/ 28 w 128"/>
                <a:gd name="T67" fmla="*/ 154 h 166"/>
                <a:gd name="T68" fmla="*/ 20 w 128"/>
                <a:gd name="T69" fmla="*/ 146 h 166"/>
                <a:gd name="T70" fmla="*/ 12 w 128"/>
                <a:gd name="T71" fmla="*/ 138 h 166"/>
                <a:gd name="T72" fmla="*/ 6 w 128"/>
                <a:gd name="T73" fmla="*/ 126 h 166"/>
                <a:gd name="T74" fmla="*/ 2 w 128"/>
                <a:gd name="T75" fmla="*/ 114 h 166"/>
                <a:gd name="T76" fmla="*/ 0 w 128"/>
                <a:gd name="T77" fmla="*/ 10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0" y="102"/>
                  </a:moveTo>
                  <a:lnTo>
                    <a:pt x="0" y="102"/>
                  </a:lnTo>
                  <a:lnTo>
                    <a:pt x="2" y="92"/>
                  </a:lnTo>
                  <a:lnTo>
                    <a:pt x="4" y="82"/>
                  </a:lnTo>
                  <a:lnTo>
                    <a:pt x="8" y="74"/>
                  </a:lnTo>
                  <a:lnTo>
                    <a:pt x="12" y="66"/>
                  </a:lnTo>
                  <a:lnTo>
                    <a:pt x="18" y="58"/>
                  </a:lnTo>
                  <a:lnTo>
                    <a:pt x="26" y="52"/>
                  </a:lnTo>
                  <a:lnTo>
                    <a:pt x="34" y="46"/>
                  </a:lnTo>
                  <a:lnTo>
                    <a:pt x="42" y="42"/>
                  </a:lnTo>
                  <a:lnTo>
                    <a:pt x="64" y="0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4" y="46"/>
                  </a:lnTo>
                  <a:lnTo>
                    <a:pt x="102" y="52"/>
                  </a:lnTo>
                  <a:lnTo>
                    <a:pt x="110" y="58"/>
                  </a:lnTo>
                  <a:lnTo>
                    <a:pt x="116" y="66"/>
                  </a:lnTo>
                  <a:lnTo>
                    <a:pt x="120" y="74"/>
                  </a:lnTo>
                  <a:lnTo>
                    <a:pt x="124" y="82"/>
                  </a:lnTo>
                  <a:lnTo>
                    <a:pt x="126" y="92"/>
                  </a:lnTo>
                  <a:lnTo>
                    <a:pt x="128" y="102"/>
                  </a:lnTo>
                  <a:lnTo>
                    <a:pt x="128" y="102"/>
                  </a:lnTo>
                  <a:lnTo>
                    <a:pt x="126" y="114"/>
                  </a:lnTo>
                  <a:lnTo>
                    <a:pt x="122" y="126"/>
                  </a:lnTo>
                  <a:lnTo>
                    <a:pt x="116" y="138"/>
                  </a:lnTo>
                  <a:lnTo>
                    <a:pt x="108" y="146"/>
                  </a:lnTo>
                  <a:lnTo>
                    <a:pt x="100" y="154"/>
                  </a:lnTo>
                  <a:lnTo>
                    <a:pt x="88" y="160"/>
                  </a:lnTo>
                  <a:lnTo>
                    <a:pt x="76" y="164"/>
                  </a:lnTo>
                  <a:lnTo>
                    <a:pt x="64" y="166"/>
                  </a:lnTo>
                  <a:lnTo>
                    <a:pt x="64" y="166"/>
                  </a:lnTo>
                  <a:lnTo>
                    <a:pt x="52" y="164"/>
                  </a:lnTo>
                  <a:lnTo>
                    <a:pt x="40" y="160"/>
                  </a:lnTo>
                  <a:lnTo>
                    <a:pt x="28" y="154"/>
                  </a:lnTo>
                  <a:lnTo>
                    <a:pt x="20" y="146"/>
                  </a:lnTo>
                  <a:lnTo>
                    <a:pt x="12" y="138"/>
                  </a:lnTo>
                  <a:lnTo>
                    <a:pt x="6" y="126"/>
                  </a:lnTo>
                  <a:lnTo>
                    <a:pt x="2" y="114"/>
                  </a:lnTo>
                  <a:lnTo>
                    <a:pt x="0" y="10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384" y="146"/>
              <a:ext cx="128" cy="166"/>
            </a:xfrm>
            <a:custGeom>
              <a:avLst/>
              <a:gdLst>
                <a:gd name="T0" fmla="*/ 128 w 128"/>
                <a:gd name="T1" fmla="*/ 64 h 166"/>
                <a:gd name="T2" fmla="*/ 128 w 128"/>
                <a:gd name="T3" fmla="*/ 64 h 166"/>
                <a:gd name="T4" fmla="*/ 126 w 128"/>
                <a:gd name="T5" fmla="*/ 74 h 166"/>
                <a:gd name="T6" fmla="*/ 124 w 128"/>
                <a:gd name="T7" fmla="*/ 84 h 166"/>
                <a:gd name="T8" fmla="*/ 120 w 128"/>
                <a:gd name="T9" fmla="*/ 92 h 166"/>
                <a:gd name="T10" fmla="*/ 116 w 128"/>
                <a:gd name="T11" fmla="*/ 100 h 166"/>
                <a:gd name="T12" fmla="*/ 110 w 128"/>
                <a:gd name="T13" fmla="*/ 108 h 166"/>
                <a:gd name="T14" fmla="*/ 102 w 128"/>
                <a:gd name="T15" fmla="*/ 114 h 166"/>
                <a:gd name="T16" fmla="*/ 94 w 128"/>
                <a:gd name="T17" fmla="*/ 120 h 166"/>
                <a:gd name="T18" fmla="*/ 86 w 128"/>
                <a:gd name="T19" fmla="*/ 124 h 166"/>
                <a:gd name="T20" fmla="*/ 64 w 128"/>
                <a:gd name="T21" fmla="*/ 166 h 166"/>
                <a:gd name="T22" fmla="*/ 42 w 128"/>
                <a:gd name="T23" fmla="*/ 124 h 166"/>
                <a:gd name="T24" fmla="*/ 42 w 128"/>
                <a:gd name="T25" fmla="*/ 124 h 166"/>
                <a:gd name="T26" fmla="*/ 34 w 128"/>
                <a:gd name="T27" fmla="*/ 120 h 166"/>
                <a:gd name="T28" fmla="*/ 26 w 128"/>
                <a:gd name="T29" fmla="*/ 114 h 166"/>
                <a:gd name="T30" fmla="*/ 18 w 128"/>
                <a:gd name="T31" fmla="*/ 108 h 166"/>
                <a:gd name="T32" fmla="*/ 12 w 128"/>
                <a:gd name="T33" fmla="*/ 100 h 166"/>
                <a:gd name="T34" fmla="*/ 8 w 128"/>
                <a:gd name="T35" fmla="*/ 92 h 166"/>
                <a:gd name="T36" fmla="*/ 4 w 128"/>
                <a:gd name="T37" fmla="*/ 84 h 166"/>
                <a:gd name="T38" fmla="*/ 2 w 128"/>
                <a:gd name="T39" fmla="*/ 74 h 166"/>
                <a:gd name="T40" fmla="*/ 0 w 128"/>
                <a:gd name="T41" fmla="*/ 64 h 166"/>
                <a:gd name="T42" fmla="*/ 0 w 128"/>
                <a:gd name="T43" fmla="*/ 64 h 166"/>
                <a:gd name="T44" fmla="*/ 2 w 128"/>
                <a:gd name="T45" fmla="*/ 50 h 166"/>
                <a:gd name="T46" fmla="*/ 6 w 128"/>
                <a:gd name="T47" fmla="*/ 38 h 166"/>
                <a:gd name="T48" fmla="*/ 12 w 128"/>
                <a:gd name="T49" fmla="*/ 28 h 166"/>
                <a:gd name="T50" fmla="*/ 20 w 128"/>
                <a:gd name="T51" fmla="*/ 18 h 166"/>
                <a:gd name="T52" fmla="*/ 28 w 128"/>
                <a:gd name="T53" fmla="*/ 10 h 166"/>
                <a:gd name="T54" fmla="*/ 40 w 128"/>
                <a:gd name="T55" fmla="*/ 6 h 166"/>
                <a:gd name="T56" fmla="*/ 52 w 128"/>
                <a:gd name="T57" fmla="*/ 2 h 166"/>
                <a:gd name="T58" fmla="*/ 64 w 128"/>
                <a:gd name="T59" fmla="*/ 0 h 166"/>
                <a:gd name="T60" fmla="*/ 64 w 128"/>
                <a:gd name="T61" fmla="*/ 0 h 166"/>
                <a:gd name="T62" fmla="*/ 76 w 128"/>
                <a:gd name="T63" fmla="*/ 2 h 166"/>
                <a:gd name="T64" fmla="*/ 88 w 128"/>
                <a:gd name="T65" fmla="*/ 6 h 166"/>
                <a:gd name="T66" fmla="*/ 100 w 128"/>
                <a:gd name="T67" fmla="*/ 10 h 166"/>
                <a:gd name="T68" fmla="*/ 108 w 128"/>
                <a:gd name="T69" fmla="*/ 18 h 166"/>
                <a:gd name="T70" fmla="*/ 116 w 128"/>
                <a:gd name="T71" fmla="*/ 28 h 166"/>
                <a:gd name="T72" fmla="*/ 122 w 128"/>
                <a:gd name="T73" fmla="*/ 38 h 166"/>
                <a:gd name="T74" fmla="*/ 126 w 128"/>
                <a:gd name="T75" fmla="*/ 50 h 166"/>
                <a:gd name="T76" fmla="*/ 128 w 128"/>
                <a:gd name="T77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166">
                  <a:moveTo>
                    <a:pt x="128" y="64"/>
                  </a:moveTo>
                  <a:lnTo>
                    <a:pt x="128" y="64"/>
                  </a:lnTo>
                  <a:lnTo>
                    <a:pt x="126" y="74"/>
                  </a:lnTo>
                  <a:lnTo>
                    <a:pt x="124" y="84"/>
                  </a:lnTo>
                  <a:lnTo>
                    <a:pt x="120" y="92"/>
                  </a:lnTo>
                  <a:lnTo>
                    <a:pt x="116" y="100"/>
                  </a:lnTo>
                  <a:lnTo>
                    <a:pt x="110" y="108"/>
                  </a:lnTo>
                  <a:lnTo>
                    <a:pt x="102" y="114"/>
                  </a:lnTo>
                  <a:lnTo>
                    <a:pt x="94" y="120"/>
                  </a:lnTo>
                  <a:lnTo>
                    <a:pt x="86" y="124"/>
                  </a:lnTo>
                  <a:lnTo>
                    <a:pt x="64" y="166"/>
                  </a:lnTo>
                  <a:lnTo>
                    <a:pt x="42" y="124"/>
                  </a:lnTo>
                  <a:lnTo>
                    <a:pt x="42" y="124"/>
                  </a:lnTo>
                  <a:lnTo>
                    <a:pt x="34" y="120"/>
                  </a:lnTo>
                  <a:lnTo>
                    <a:pt x="26" y="114"/>
                  </a:lnTo>
                  <a:lnTo>
                    <a:pt x="18" y="108"/>
                  </a:lnTo>
                  <a:lnTo>
                    <a:pt x="12" y="100"/>
                  </a:lnTo>
                  <a:lnTo>
                    <a:pt x="8" y="92"/>
                  </a:lnTo>
                  <a:lnTo>
                    <a:pt x="4" y="84"/>
                  </a:lnTo>
                  <a:lnTo>
                    <a:pt x="2" y="7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2" y="50"/>
                  </a:lnTo>
                  <a:lnTo>
                    <a:pt x="6" y="38"/>
                  </a:lnTo>
                  <a:lnTo>
                    <a:pt x="12" y="28"/>
                  </a:lnTo>
                  <a:lnTo>
                    <a:pt x="20" y="18"/>
                  </a:lnTo>
                  <a:lnTo>
                    <a:pt x="28" y="10"/>
                  </a:lnTo>
                  <a:lnTo>
                    <a:pt x="40" y="6"/>
                  </a:lnTo>
                  <a:lnTo>
                    <a:pt x="52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76" y="2"/>
                  </a:lnTo>
                  <a:lnTo>
                    <a:pt x="88" y="6"/>
                  </a:lnTo>
                  <a:lnTo>
                    <a:pt x="100" y="10"/>
                  </a:lnTo>
                  <a:lnTo>
                    <a:pt x="108" y="18"/>
                  </a:lnTo>
                  <a:lnTo>
                    <a:pt x="116" y="28"/>
                  </a:lnTo>
                  <a:lnTo>
                    <a:pt x="122" y="38"/>
                  </a:lnTo>
                  <a:lnTo>
                    <a:pt x="126" y="50"/>
                  </a:lnTo>
                  <a:lnTo>
                    <a:pt x="12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auto">
            <a:xfrm>
              <a:off x="0" y="3034"/>
              <a:ext cx="7680" cy="1170"/>
            </a:xfrm>
            <a:custGeom>
              <a:avLst/>
              <a:gdLst>
                <a:gd name="T0" fmla="*/ 1572 w 7680"/>
                <a:gd name="T1" fmla="*/ 708 h 1170"/>
                <a:gd name="T2" fmla="*/ 1566 w 7680"/>
                <a:gd name="T3" fmla="*/ 710 h 1170"/>
                <a:gd name="T4" fmla="*/ 1548 w 7680"/>
                <a:gd name="T5" fmla="*/ 720 h 1170"/>
                <a:gd name="T6" fmla="*/ 1508 w 7680"/>
                <a:gd name="T7" fmla="*/ 664 h 1170"/>
                <a:gd name="T8" fmla="*/ 1486 w 7680"/>
                <a:gd name="T9" fmla="*/ 644 h 1170"/>
                <a:gd name="T10" fmla="*/ 1466 w 7680"/>
                <a:gd name="T11" fmla="*/ 644 h 1170"/>
                <a:gd name="T12" fmla="*/ 1444 w 7680"/>
                <a:gd name="T13" fmla="*/ 666 h 1170"/>
                <a:gd name="T14" fmla="*/ 1372 w 7680"/>
                <a:gd name="T15" fmla="*/ 506 h 1170"/>
                <a:gd name="T16" fmla="*/ 1350 w 7680"/>
                <a:gd name="T17" fmla="*/ 484 h 1170"/>
                <a:gd name="T18" fmla="*/ 1328 w 7680"/>
                <a:gd name="T19" fmla="*/ 482 h 1170"/>
                <a:gd name="T20" fmla="*/ 1306 w 7680"/>
                <a:gd name="T21" fmla="*/ 504 h 1170"/>
                <a:gd name="T22" fmla="*/ 1230 w 7680"/>
                <a:gd name="T23" fmla="*/ 668 h 1170"/>
                <a:gd name="T24" fmla="*/ 1204 w 7680"/>
                <a:gd name="T25" fmla="*/ 654 h 1170"/>
                <a:gd name="T26" fmla="*/ 1184 w 7680"/>
                <a:gd name="T27" fmla="*/ 660 h 1170"/>
                <a:gd name="T28" fmla="*/ 1168 w 7680"/>
                <a:gd name="T29" fmla="*/ 684 h 1170"/>
                <a:gd name="T30" fmla="*/ 1084 w 7680"/>
                <a:gd name="T31" fmla="*/ 32 h 1170"/>
                <a:gd name="T32" fmla="*/ 1064 w 7680"/>
                <a:gd name="T33" fmla="*/ 2 h 1170"/>
                <a:gd name="T34" fmla="*/ 1046 w 7680"/>
                <a:gd name="T35" fmla="*/ 0 h 1170"/>
                <a:gd name="T36" fmla="*/ 1020 w 7680"/>
                <a:gd name="T37" fmla="*/ 18 h 1170"/>
                <a:gd name="T38" fmla="*/ 900 w 7680"/>
                <a:gd name="T39" fmla="*/ 598 h 1170"/>
                <a:gd name="T40" fmla="*/ 888 w 7680"/>
                <a:gd name="T41" fmla="*/ 584 h 1170"/>
                <a:gd name="T42" fmla="*/ 872 w 7680"/>
                <a:gd name="T43" fmla="*/ 578 h 1170"/>
                <a:gd name="T44" fmla="*/ 848 w 7680"/>
                <a:gd name="T45" fmla="*/ 584 h 1170"/>
                <a:gd name="T46" fmla="*/ 0 w 7680"/>
                <a:gd name="T47" fmla="*/ 710 h 1170"/>
                <a:gd name="T48" fmla="*/ 0 w 7680"/>
                <a:gd name="T49" fmla="*/ 778 h 1170"/>
                <a:gd name="T50" fmla="*/ 778 w 7680"/>
                <a:gd name="T51" fmla="*/ 776 h 1170"/>
                <a:gd name="T52" fmla="*/ 798 w 7680"/>
                <a:gd name="T53" fmla="*/ 762 h 1170"/>
                <a:gd name="T54" fmla="*/ 912 w 7680"/>
                <a:gd name="T55" fmla="*/ 806 h 1170"/>
                <a:gd name="T56" fmla="*/ 936 w 7680"/>
                <a:gd name="T57" fmla="*/ 826 h 1170"/>
                <a:gd name="T58" fmla="*/ 958 w 7680"/>
                <a:gd name="T59" fmla="*/ 824 h 1170"/>
                <a:gd name="T60" fmla="*/ 976 w 7680"/>
                <a:gd name="T61" fmla="*/ 798 h 1170"/>
                <a:gd name="T62" fmla="*/ 1100 w 7680"/>
                <a:gd name="T63" fmla="*/ 1140 h 1170"/>
                <a:gd name="T64" fmla="*/ 1122 w 7680"/>
                <a:gd name="T65" fmla="*/ 1168 h 1170"/>
                <a:gd name="T66" fmla="*/ 1134 w 7680"/>
                <a:gd name="T67" fmla="*/ 1170 h 1170"/>
                <a:gd name="T68" fmla="*/ 1156 w 7680"/>
                <a:gd name="T69" fmla="*/ 1162 h 1170"/>
                <a:gd name="T70" fmla="*/ 1222 w 7680"/>
                <a:gd name="T71" fmla="*/ 778 h 1170"/>
                <a:gd name="T72" fmla="*/ 1236 w 7680"/>
                <a:gd name="T73" fmla="*/ 794 h 1170"/>
                <a:gd name="T74" fmla="*/ 1264 w 7680"/>
                <a:gd name="T75" fmla="*/ 802 h 1170"/>
                <a:gd name="T76" fmla="*/ 1280 w 7680"/>
                <a:gd name="T77" fmla="*/ 794 h 1170"/>
                <a:gd name="T78" fmla="*/ 1334 w 7680"/>
                <a:gd name="T79" fmla="*/ 640 h 1170"/>
                <a:gd name="T80" fmla="*/ 1392 w 7680"/>
                <a:gd name="T81" fmla="*/ 864 h 1170"/>
                <a:gd name="T82" fmla="*/ 1418 w 7680"/>
                <a:gd name="T83" fmla="*/ 878 h 1170"/>
                <a:gd name="T84" fmla="*/ 1440 w 7680"/>
                <a:gd name="T85" fmla="*/ 872 h 1170"/>
                <a:gd name="T86" fmla="*/ 1480 w 7680"/>
                <a:gd name="T87" fmla="*/ 774 h 1170"/>
                <a:gd name="T88" fmla="*/ 1498 w 7680"/>
                <a:gd name="T89" fmla="*/ 814 h 1170"/>
                <a:gd name="T90" fmla="*/ 1518 w 7680"/>
                <a:gd name="T91" fmla="*/ 828 h 1170"/>
                <a:gd name="T92" fmla="*/ 1536 w 7680"/>
                <a:gd name="T93" fmla="*/ 826 h 1170"/>
                <a:gd name="T94" fmla="*/ 1588 w 7680"/>
                <a:gd name="T95" fmla="*/ 776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680" h="1170">
                  <a:moveTo>
                    <a:pt x="7680" y="710"/>
                  </a:move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72" y="708"/>
                  </a:lnTo>
                  <a:lnTo>
                    <a:pt x="1566" y="710"/>
                  </a:lnTo>
                  <a:lnTo>
                    <a:pt x="1558" y="712"/>
                  </a:lnTo>
                  <a:lnTo>
                    <a:pt x="1552" y="714"/>
                  </a:lnTo>
                  <a:lnTo>
                    <a:pt x="1548" y="720"/>
                  </a:lnTo>
                  <a:lnTo>
                    <a:pt x="1536" y="732"/>
                  </a:lnTo>
                  <a:lnTo>
                    <a:pt x="1508" y="664"/>
                  </a:lnTo>
                  <a:lnTo>
                    <a:pt x="1508" y="664"/>
                  </a:lnTo>
                  <a:lnTo>
                    <a:pt x="1502" y="654"/>
                  </a:lnTo>
                  <a:lnTo>
                    <a:pt x="1496" y="648"/>
                  </a:lnTo>
                  <a:lnTo>
                    <a:pt x="1486" y="644"/>
                  </a:lnTo>
                  <a:lnTo>
                    <a:pt x="1476" y="642"/>
                  </a:lnTo>
                  <a:lnTo>
                    <a:pt x="1476" y="642"/>
                  </a:lnTo>
                  <a:lnTo>
                    <a:pt x="1466" y="644"/>
                  </a:lnTo>
                  <a:lnTo>
                    <a:pt x="1456" y="648"/>
                  </a:lnTo>
                  <a:lnTo>
                    <a:pt x="1450" y="656"/>
                  </a:lnTo>
                  <a:lnTo>
                    <a:pt x="1444" y="666"/>
                  </a:lnTo>
                  <a:lnTo>
                    <a:pt x="1424" y="724"/>
                  </a:lnTo>
                  <a:lnTo>
                    <a:pt x="1372" y="506"/>
                  </a:lnTo>
                  <a:lnTo>
                    <a:pt x="1372" y="506"/>
                  </a:lnTo>
                  <a:lnTo>
                    <a:pt x="1366" y="496"/>
                  </a:lnTo>
                  <a:lnTo>
                    <a:pt x="1360" y="488"/>
                  </a:lnTo>
                  <a:lnTo>
                    <a:pt x="1350" y="484"/>
                  </a:lnTo>
                  <a:lnTo>
                    <a:pt x="1340" y="480"/>
                  </a:lnTo>
                  <a:lnTo>
                    <a:pt x="1340" y="480"/>
                  </a:lnTo>
                  <a:lnTo>
                    <a:pt x="1328" y="482"/>
                  </a:lnTo>
                  <a:lnTo>
                    <a:pt x="1318" y="488"/>
                  </a:lnTo>
                  <a:lnTo>
                    <a:pt x="1310" y="494"/>
                  </a:lnTo>
                  <a:lnTo>
                    <a:pt x="1306" y="504"/>
                  </a:lnTo>
                  <a:lnTo>
                    <a:pt x="1246" y="692"/>
                  </a:lnTo>
                  <a:lnTo>
                    <a:pt x="1230" y="668"/>
                  </a:lnTo>
                  <a:lnTo>
                    <a:pt x="1230" y="668"/>
                  </a:lnTo>
                  <a:lnTo>
                    <a:pt x="1222" y="662"/>
                  </a:lnTo>
                  <a:lnTo>
                    <a:pt x="1214" y="656"/>
                  </a:lnTo>
                  <a:lnTo>
                    <a:pt x="1204" y="654"/>
                  </a:lnTo>
                  <a:lnTo>
                    <a:pt x="1194" y="656"/>
                  </a:lnTo>
                  <a:lnTo>
                    <a:pt x="1194" y="656"/>
                  </a:lnTo>
                  <a:lnTo>
                    <a:pt x="1184" y="660"/>
                  </a:lnTo>
                  <a:lnTo>
                    <a:pt x="1176" y="666"/>
                  </a:lnTo>
                  <a:lnTo>
                    <a:pt x="1172" y="674"/>
                  </a:lnTo>
                  <a:lnTo>
                    <a:pt x="1168" y="684"/>
                  </a:lnTo>
                  <a:lnTo>
                    <a:pt x="1146" y="834"/>
                  </a:lnTo>
                  <a:lnTo>
                    <a:pt x="1084" y="32"/>
                  </a:lnTo>
                  <a:lnTo>
                    <a:pt x="1084" y="32"/>
                  </a:lnTo>
                  <a:lnTo>
                    <a:pt x="1082" y="20"/>
                  </a:lnTo>
                  <a:lnTo>
                    <a:pt x="1074" y="10"/>
                  </a:lnTo>
                  <a:lnTo>
                    <a:pt x="1064" y="2"/>
                  </a:lnTo>
                  <a:lnTo>
                    <a:pt x="1052" y="0"/>
                  </a:lnTo>
                  <a:lnTo>
                    <a:pt x="1052" y="0"/>
                  </a:lnTo>
                  <a:lnTo>
                    <a:pt x="1046" y="0"/>
                  </a:lnTo>
                  <a:lnTo>
                    <a:pt x="1040" y="2"/>
                  </a:lnTo>
                  <a:lnTo>
                    <a:pt x="1028" y="8"/>
                  </a:lnTo>
                  <a:lnTo>
                    <a:pt x="1020" y="18"/>
                  </a:lnTo>
                  <a:lnTo>
                    <a:pt x="1016" y="28"/>
                  </a:lnTo>
                  <a:lnTo>
                    <a:pt x="926" y="664"/>
                  </a:lnTo>
                  <a:lnTo>
                    <a:pt x="900" y="598"/>
                  </a:lnTo>
                  <a:lnTo>
                    <a:pt x="900" y="598"/>
                  </a:lnTo>
                  <a:lnTo>
                    <a:pt x="896" y="590"/>
                  </a:lnTo>
                  <a:lnTo>
                    <a:pt x="888" y="584"/>
                  </a:lnTo>
                  <a:lnTo>
                    <a:pt x="882" y="580"/>
                  </a:lnTo>
                  <a:lnTo>
                    <a:pt x="872" y="578"/>
                  </a:lnTo>
                  <a:lnTo>
                    <a:pt x="872" y="578"/>
                  </a:lnTo>
                  <a:lnTo>
                    <a:pt x="864" y="578"/>
                  </a:lnTo>
                  <a:lnTo>
                    <a:pt x="854" y="580"/>
                  </a:lnTo>
                  <a:lnTo>
                    <a:pt x="848" y="584"/>
                  </a:lnTo>
                  <a:lnTo>
                    <a:pt x="840" y="590"/>
                  </a:lnTo>
                  <a:lnTo>
                    <a:pt x="754" y="708"/>
                  </a:lnTo>
                  <a:lnTo>
                    <a:pt x="0" y="710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0" y="778"/>
                  </a:lnTo>
                  <a:lnTo>
                    <a:pt x="770" y="776"/>
                  </a:lnTo>
                  <a:lnTo>
                    <a:pt x="770" y="776"/>
                  </a:lnTo>
                  <a:lnTo>
                    <a:pt x="778" y="776"/>
                  </a:lnTo>
                  <a:lnTo>
                    <a:pt x="786" y="772"/>
                  </a:lnTo>
                  <a:lnTo>
                    <a:pt x="792" y="768"/>
                  </a:lnTo>
                  <a:lnTo>
                    <a:pt x="798" y="762"/>
                  </a:lnTo>
                  <a:lnTo>
                    <a:pt x="860" y="680"/>
                  </a:lnTo>
                  <a:lnTo>
                    <a:pt x="912" y="806"/>
                  </a:lnTo>
                  <a:lnTo>
                    <a:pt x="912" y="806"/>
                  </a:lnTo>
                  <a:lnTo>
                    <a:pt x="918" y="816"/>
                  </a:lnTo>
                  <a:lnTo>
                    <a:pt x="926" y="822"/>
                  </a:lnTo>
                  <a:lnTo>
                    <a:pt x="936" y="826"/>
                  </a:lnTo>
                  <a:lnTo>
                    <a:pt x="948" y="826"/>
                  </a:lnTo>
                  <a:lnTo>
                    <a:pt x="948" y="826"/>
                  </a:lnTo>
                  <a:lnTo>
                    <a:pt x="958" y="824"/>
                  </a:lnTo>
                  <a:lnTo>
                    <a:pt x="966" y="818"/>
                  </a:lnTo>
                  <a:lnTo>
                    <a:pt x="974" y="808"/>
                  </a:lnTo>
                  <a:lnTo>
                    <a:pt x="976" y="798"/>
                  </a:lnTo>
                  <a:lnTo>
                    <a:pt x="1040" y="348"/>
                  </a:lnTo>
                  <a:lnTo>
                    <a:pt x="1100" y="1140"/>
                  </a:lnTo>
                  <a:lnTo>
                    <a:pt x="1100" y="1140"/>
                  </a:lnTo>
                  <a:lnTo>
                    <a:pt x="1104" y="1152"/>
                  </a:lnTo>
                  <a:lnTo>
                    <a:pt x="1112" y="1162"/>
                  </a:lnTo>
                  <a:lnTo>
                    <a:pt x="1122" y="1168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34" y="1170"/>
                  </a:lnTo>
                  <a:lnTo>
                    <a:pt x="1146" y="1168"/>
                  </a:lnTo>
                  <a:lnTo>
                    <a:pt x="1156" y="1162"/>
                  </a:lnTo>
                  <a:lnTo>
                    <a:pt x="1164" y="1154"/>
                  </a:lnTo>
                  <a:lnTo>
                    <a:pt x="1168" y="1142"/>
                  </a:lnTo>
                  <a:lnTo>
                    <a:pt x="1222" y="778"/>
                  </a:lnTo>
                  <a:lnTo>
                    <a:pt x="1230" y="788"/>
                  </a:lnTo>
                  <a:lnTo>
                    <a:pt x="1230" y="788"/>
                  </a:lnTo>
                  <a:lnTo>
                    <a:pt x="1236" y="794"/>
                  </a:lnTo>
                  <a:lnTo>
                    <a:pt x="1244" y="798"/>
                  </a:lnTo>
                  <a:lnTo>
                    <a:pt x="1254" y="802"/>
                  </a:lnTo>
                  <a:lnTo>
                    <a:pt x="1264" y="802"/>
                  </a:lnTo>
                  <a:lnTo>
                    <a:pt x="1264" y="802"/>
                  </a:lnTo>
                  <a:lnTo>
                    <a:pt x="1272" y="798"/>
                  </a:lnTo>
                  <a:lnTo>
                    <a:pt x="1280" y="794"/>
                  </a:lnTo>
                  <a:lnTo>
                    <a:pt x="1286" y="786"/>
                  </a:lnTo>
                  <a:lnTo>
                    <a:pt x="1290" y="778"/>
                  </a:lnTo>
                  <a:lnTo>
                    <a:pt x="1334" y="640"/>
                  </a:lnTo>
                  <a:lnTo>
                    <a:pt x="1388" y="854"/>
                  </a:lnTo>
                  <a:lnTo>
                    <a:pt x="1388" y="854"/>
                  </a:lnTo>
                  <a:lnTo>
                    <a:pt x="1392" y="864"/>
                  </a:lnTo>
                  <a:lnTo>
                    <a:pt x="1398" y="872"/>
                  </a:lnTo>
                  <a:lnTo>
                    <a:pt x="1408" y="876"/>
                  </a:lnTo>
                  <a:lnTo>
                    <a:pt x="1418" y="878"/>
                  </a:lnTo>
                  <a:lnTo>
                    <a:pt x="1418" y="878"/>
                  </a:lnTo>
                  <a:lnTo>
                    <a:pt x="1430" y="878"/>
                  </a:lnTo>
                  <a:lnTo>
                    <a:pt x="1440" y="872"/>
                  </a:lnTo>
                  <a:lnTo>
                    <a:pt x="1448" y="866"/>
                  </a:lnTo>
                  <a:lnTo>
                    <a:pt x="1452" y="856"/>
                  </a:lnTo>
                  <a:lnTo>
                    <a:pt x="1480" y="774"/>
                  </a:lnTo>
                  <a:lnTo>
                    <a:pt x="1494" y="806"/>
                  </a:lnTo>
                  <a:lnTo>
                    <a:pt x="1494" y="806"/>
                  </a:lnTo>
                  <a:lnTo>
                    <a:pt x="1498" y="814"/>
                  </a:lnTo>
                  <a:lnTo>
                    <a:pt x="1504" y="820"/>
                  </a:lnTo>
                  <a:lnTo>
                    <a:pt x="1510" y="824"/>
                  </a:lnTo>
                  <a:lnTo>
                    <a:pt x="1518" y="828"/>
                  </a:lnTo>
                  <a:lnTo>
                    <a:pt x="1518" y="828"/>
                  </a:lnTo>
                  <a:lnTo>
                    <a:pt x="1528" y="828"/>
                  </a:lnTo>
                  <a:lnTo>
                    <a:pt x="1536" y="826"/>
                  </a:lnTo>
                  <a:lnTo>
                    <a:pt x="1544" y="822"/>
                  </a:lnTo>
                  <a:lnTo>
                    <a:pt x="1550" y="818"/>
                  </a:lnTo>
                  <a:lnTo>
                    <a:pt x="1588" y="776"/>
                  </a:lnTo>
                  <a:lnTo>
                    <a:pt x="7680" y="778"/>
                  </a:lnTo>
                  <a:lnTo>
                    <a:pt x="7680" y="710"/>
                  </a:lnTo>
                  <a:close/>
                </a:path>
              </a:pathLst>
            </a:custGeom>
            <a:solidFill>
              <a:srgbClr val="4EB7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3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6" t="36957" r="18643" b="39072"/>
          <a:stretch/>
        </p:blipFill>
        <p:spPr>
          <a:xfrm>
            <a:off x="184358" y="816196"/>
            <a:ext cx="1087770" cy="345126"/>
          </a:xfrm>
          <a:prstGeom prst="rect">
            <a:avLst/>
          </a:prstGeom>
          <a:noFill/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5" cstate="print">
            <a:biLevel thresh="75000"/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07" t="24361" r="61252" b="26615"/>
          <a:stretch/>
        </p:blipFill>
        <p:spPr>
          <a:xfrm>
            <a:off x="433157" y="173341"/>
            <a:ext cx="549137" cy="6970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1743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V="1">
            <a:off x="0" y="-1"/>
            <a:ext cx="12192000" cy="3552823"/>
          </a:xfrm>
          <a:prstGeom prst="rect">
            <a:avLst/>
          </a:prstGeom>
          <a:solidFill>
            <a:srgbClr val="3A48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2259329" y="3593744"/>
            <a:ext cx="7673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b="1" cap="small" dirty="0" smtClean="0">
                <a:solidFill>
                  <a:schemeClr val="bg1">
                    <a:lumMod val="50000"/>
                  </a:schemeClr>
                </a:solidFill>
                <a:latin typeface="Bariol Light" panose="02000506040000020003" pitchFamily="50" charset="0"/>
              </a:rPr>
              <a:t>Resultados</a:t>
            </a:r>
            <a:endParaRPr lang="pt-BR" sz="8000" b="1" cap="small" dirty="0">
              <a:solidFill>
                <a:schemeClr val="bg1">
                  <a:lumMod val="50000"/>
                </a:schemeClr>
              </a:solidFill>
              <a:latin typeface="Bariol Light" panose="02000506040000020003" pitchFamily="50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0" y="6486526"/>
            <a:ext cx="12192000" cy="371474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828260" y="5025446"/>
            <a:ext cx="10535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pt-BR" sz="3000" cap="small" dirty="0" smtClean="0">
                <a:solidFill>
                  <a:srgbClr val="7F7F7F"/>
                </a:solidFill>
                <a:latin typeface="Bariol Light" panose="02000506040000020003" pitchFamily="50" charset="0"/>
              </a:rPr>
              <a:t>Satisfação com o atendimento Presencial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4" y="1702"/>
            <a:ext cx="12200021" cy="3552823"/>
          </a:xfrm>
          <a:prstGeom prst="rect">
            <a:avLst/>
          </a:prstGeom>
          <a:blipFill dpi="0" rotWithShape="1">
            <a:blip r:embed="rId3" cstate="print">
              <a:alphaModFix amt="35000"/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artisticChalkSketch/>
                      </a14:imgEffect>
                      <a14:imgEffect>
                        <a14:saturation sat="67000"/>
                      </a14:imgEffect>
                    </a14:imgLayer>
                  </a14:imgProps>
                </a:ext>
              </a:extLst>
            </a:blip>
            <a:srcRect/>
            <a:stretch>
              <a:fillRect t="-43983" r="-17496" b="-105846"/>
            </a:stretch>
          </a:blipFill>
          <a:ln>
            <a:noFill/>
          </a:ln>
          <a:effectLst>
            <a:outerShdw blurRad="1003300" dist="50800" dir="5400000" algn="ctr" rotWithShape="0">
              <a:srgbClr val="18283F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1" name="Grupo 10"/>
          <p:cNvGrpSpPr/>
          <p:nvPr/>
        </p:nvGrpSpPr>
        <p:grpSpPr>
          <a:xfrm>
            <a:off x="4829577" y="798645"/>
            <a:ext cx="2550017" cy="2298179"/>
            <a:chOff x="4829577" y="535174"/>
            <a:chExt cx="2550017" cy="2298179"/>
          </a:xfrm>
        </p:grpSpPr>
        <p:pic>
          <p:nvPicPr>
            <p:cNvPr id="15" name="Imagem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29208"/>
            <a:stretch/>
          </p:blipFill>
          <p:spPr>
            <a:xfrm>
              <a:off x="4852510" y="535174"/>
              <a:ext cx="2486979" cy="151256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457" t="37642" r="18334" b="39736"/>
            <a:stretch/>
          </p:blipFill>
          <p:spPr>
            <a:xfrm>
              <a:off x="4829577" y="2073498"/>
              <a:ext cx="2550017" cy="75985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938" t="9951" r="32978" b="14838"/>
          <a:stretch/>
        </p:blipFill>
        <p:spPr>
          <a:xfrm>
            <a:off x="5720603" y="5579444"/>
            <a:ext cx="750791" cy="6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28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393" y="6534442"/>
            <a:ext cx="8247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Como o (a) Sr.(a) avalia sua satisfação geral sobre o atendimento presencial da FioSaúde?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19129" y="2343727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 flipH="1">
            <a:off x="219129" y="2909043"/>
            <a:ext cx="3650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satisfação geral dos beneficiários com o atendimento presencial da FioSaúde é boa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83,6%).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Apesar de praticamente a metade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49%)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dos beneficiários estarem muito satisfeitos com o atendimento, chama a atenção que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12,5%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declararam-se muito insatisfeitos.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05083" y="2343726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Geral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4128655" y="2295375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72523194"/>
              </p:ext>
            </p:extLst>
          </p:nvPr>
        </p:nvGraphicFramePr>
        <p:xfrm>
          <a:off x="5241291" y="3095775"/>
          <a:ext cx="5514190" cy="313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2081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63249" y="1565422"/>
            <a:ext cx="8686676" cy="4528899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“Os funcionários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estão de parabéns pela educação e atenção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atendimento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prestado.”</a:t>
            </a: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“O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atendimento, soluções de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dúvidas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 cobertura do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plano me deixam confortáveis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em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indicá-lo para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outras pessoas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 Os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funcionários são afetuosos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, profissionais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educados.”</a:t>
            </a:r>
          </a:p>
          <a:p>
            <a:pPr algn="just">
              <a:spcAft>
                <a:spcPts val="1200"/>
              </a:spcAft>
            </a:pP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Procurar um atendimento na área da saúde é, infelizmente, por muitas vezes, desapontador, mas com o FioSaúde aconteceu justamente o inverso. Recentemente tivemos na família um parente precisando  de internação e vários procedimentos, que duraram em torno de cinco meses. Durante todo esse período a família teve um atendimento exemplar, as funcionárias Rose e Jaqueline foram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incansáveis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em nos atender sempre com delicadeza  e competência, deixando-nos seguros e acolhidos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...”</a:t>
            </a: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Elogios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0" y="6521185"/>
            <a:ext cx="681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sobre a </a:t>
            </a:r>
            <a:r>
              <a:rPr lang="pt-BR" sz="1200" b="1" dirty="0" smtClean="0">
                <a:latin typeface="Bariol Regular" panose="02000506040000020003" pitchFamily="50" charset="0"/>
              </a:rPr>
              <a:t>FioSaúde?</a:t>
            </a:r>
            <a:endParaRPr lang="pt-BR" sz="1200" b="1" dirty="0">
              <a:latin typeface="Bariol Regular" panose="02000506040000020003" pitchFamily="50" charset="0"/>
            </a:endParaRPr>
          </a:p>
          <a:p>
            <a:r>
              <a:rPr lang="pt-BR" sz="1200" b="1" dirty="0">
                <a:latin typeface="Bariol Regular" panose="02000506040000020003" pitchFamily="50" charset="0"/>
              </a:rPr>
              <a:t> </a:t>
            </a:r>
          </a:p>
          <a:p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7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300719" y="2227970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7399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Sugestões e críticas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4833"/>
            <a:ext cx="6773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Para finalizar, o (a) Sr.(a) gostaria de deixar alguma outra sugestão, critica ou elogio </a:t>
            </a:r>
            <a:r>
              <a:rPr lang="pt-BR" sz="1200" b="1" dirty="0" smtClean="0">
                <a:latin typeface="Bariol Regular" panose="02000506040000020003" pitchFamily="50" charset="0"/>
              </a:rPr>
              <a:t>sobre a FioSaúde?</a:t>
            </a:r>
            <a:endParaRPr lang="pt-BR" sz="1200" b="1" dirty="0">
              <a:latin typeface="Bariol Regular" panose="02000506040000020003" pitchFamily="50" charset="0"/>
            </a:endParaRPr>
          </a:p>
          <a:p>
            <a:r>
              <a:rPr lang="pt-BR" sz="1200" b="1" dirty="0">
                <a:latin typeface="Bariol Regular" panose="02000506040000020003" pitchFamily="50" charset="0"/>
              </a:rPr>
              <a:t> </a:t>
            </a:r>
          </a:p>
          <a:p>
            <a:endParaRPr lang="pt-BR" sz="1200" dirty="0">
              <a:latin typeface="Bariol Regular" panose="02000506040000020003" pitchFamily="50" charset="0"/>
            </a:endParaRPr>
          </a:p>
        </p:txBody>
      </p:sp>
      <p:pic>
        <p:nvPicPr>
          <p:cNvPr id="1030" name="Picture 6" descr="http://www.hercampus.com/sites/default/files/styles/full_width_embed/public/2013/10/21/13476359851958638477thumbs-down-icon-red-hi-hi.png?itok=8IHHp3b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65714"/>
            <a:ext cx="2505402" cy="26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902428" y="1951392"/>
            <a:ext cx="8886422" cy="4188381"/>
          </a:xfrm>
          <a:prstGeom prst="flowChartAlternateProcess">
            <a:avLst/>
          </a:prstGeom>
          <a:ln w="3810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“Que todas as solicitações fossem respondidas. Independente do desfecho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“Minha sugestão diz respeito ao atendimento médico na policlínica que está com tempo de espera para consultas muito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longo,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quase que insuportável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“A solicitação de reembolso poderia ser feita pelo aplicativo de smartphone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  <a:p>
            <a:pPr algn="just">
              <a:spcAft>
                <a:spcPts val="1200"/>
              </a:spcAft>
            </a:pPr>
            <a:endParaRPr lang="pt-BR" sz="2000" i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>
              <a:spcAft>
                <a:spcPts val="1200"/>
              </a:spcAft>
            </a:pP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“Gostaria de horário maior para senhas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 Gostaria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de ter ambulância pelo 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plano, </a:t>
            </a:r>
            <a:r>
              <a:rPr lang="pt-B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pois me preocupo com emergência e não saber a quem chamar</a:t>
            </a:r>
            <a:r>
              <a:rPr lang="pt-B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xmlns="" val="41743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da busca pelo atendimento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58244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O (A) Sr.(a) se recorda o que buscou prioritariamente em seu atendimento presencial?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292626" y="2292211"/>
            <a:ext cx="2552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 flipH="1">
            <a:off x="8285018" y="2910078"/>
            <a:ext cx="36652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 geral, os clientes buscaram o atendimento presencial por motivos diversos. Chama atenção que os 02 principais motivos são a solicitação de autorização de procedimentos e reembolso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(36,1%)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  <a:endParaRPr lang="pt-BR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67838" y="2331756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06137" y="2331756"/>
            <a:ext cx="7483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da busca pelo atendimento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51379703"/>
              </p:ext>
            </p:extLst>
          </p:nvPr>
        </p:nvGraphicFramePr>
        <p:xfrm>
          <a:off x="341193" y="2824199"/>
          <a:ext cx="7348079" cy="358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643109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7384823"/>
              </p:ext>
            </p:extLst>
          </p:nvPr>
        </p:nvGraphicFramePr>
        <p:xfrm>
          <a:off x="206137" y="3100588"/>
          <a:ext cx="8078881" cy="3301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não usar o site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42137"/>
            <a:ext cx="4688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Por qual(</a:t>
            </a:r>
            <a:r>
              <a:rPr lang="pt-BR" sz="1200" b="1" dirty="0" err="1">
                <a:latin typeface="Bariol Regular" panose="02000506040000020003" pitchFamily="50" charset="0"/>
              </a:rPr>
              <a:t>is</a:t>
            </a:r>
            <a:r>
              <a:rPr lang="pt-BR" sz="1200" b="1" dirty="0">
                <a:latin typeface="Bariol Regular" panose="02000506040000020003" pitchFamily="50" charset="0"/>
              </a:rPr>
              <a:t>) motivo(s) o (a) Sr.(a) não fez isso pelo site da 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8292626" y="2292211"/>
            <a:ext cx="25522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 flipH="1">
            <a:off x="8285018" y="2910078"/>
            <a:ext cx="36652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Não houve nenhum motivo específico que tenha se destacado positiva ou negativamente para o não uso do site na resolução das demandas.</a:t>
            </a:r>
          </a:p>
          <a:p>
            <a:pPr algn="just"/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Entretanto, uma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parte considerável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35%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 dos clientes não realizaram as solicitações pelo site por falta de informação a respeito de suas funções.</a:t>
            </a: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67838" y="2331756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10"/>
          <p:cNvSpPr/>
          <p:nvPr/>
        </p:nvSpPr>
        <p:spPr>
          <a:xfrm>
            <a:off x="206137" y="2331756"/>
            <a:ext cx="748313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não usar o site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963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052244"/>
              </p:ext>
            </p:extLst>
          </p:nvPr>
        </p:nvGraphicFramePr>
        <p:xfrm>
          <a:off x="575356" y="3070998"/>
          <a:ext cx="5318319" cy="315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06137" y="2290812"/>
            <a:ext cx="57637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à solicitação 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096000" y="6493498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qual(</a:t>
            </a:r>
            <a:r>
              <a:rPr lang="pt-BR" sz="1200" dirty="0" err="1">
                <a:latin typeface="Bariol Regular" panose="02000506040000020003" pitchFamily="50" charset="0"/>
              </a:rPr>
              <a:t>is</a:t>
            </a:r>
            <a:r>
              <a:rPr lang="pt-BR" sz="1200" dirty="0">
                <a:latin typeface="Bariol Regular" panose="02000506040000020003" pitchFamily="50" charset="0"/>
              </a:rPr>
              <a:t>) motivo(s) sua solicitação não foi atendida?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6348248" y="2290813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não atendimento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ângulo de cantos arredondados 19"/>
          <p:cNvSpPr/>
          <p:nvPr/>
        </p:nvSpPr>
        <p:spPr>
          <a:xfrm>
            <a:off x="2250704" y="3471051"/>
            <a:ext cx="423082" cy="368490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Conector de seta reta 20"/>
          <p:cNvCxnSpPr/>
          <p:nvPr/>
        </p:nvCxnSpPr>
        <p:spPr>
          <a:xfrm>
            <a:off x="2462245" y="3839542"/>
            <a:ext cx="3886003" cy="296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0" y="6501193"/>
            <a:ext cx="20304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Sua solicitação foi atendida?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à solicitação</a:t>
            </a:r>
            <a:endParaRPr lang="pt-BR" sz="3600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115613353"/>
              </p:ext>
            </p:extLst>
          </p:nvPr>
        </p:nvGraphicFramePr>
        <p:xfrm>
          <a:off x="6550573" y="3278698"/>
          <a:ext cx="527141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48894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08923437"/>
              </p:ext>
            </p:extLst>
          </p:nvPr>
        </p:nvGraphicFramePr>
        <p:xfrm>
          <a:off x="232247" y="3021202"/>
          <a:ext cx="5573534" cy="3258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Atendente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8371" y="6429760"/>
            <a:ext cx="6129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De uma maneira geral, como você avalia sua satisfação em relação ao atendente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0" y="6492763"/>
            <a:ext cx="42511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 motivo a recepção foi insatisfatória?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atendente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48248" y="234234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7477" y="5312229"/>
            <a:ext cx="2230770" cy="8945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2402135" y="6204191"/>
            <a:ext cx="3964438" cy="2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 flipH="1">
            <a:off x="6366572" y="3045511"/>
            <a:ext cx="5425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Apenas 01 cliente citou que o atendente foi grosseiro durante o atendimento. </a:t>
            </a:r>
          </a:p>
          <a:p>
            <a:pPr algn="just"/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demais clientes insatisfeitos não especificaram um motivo para essa avaliação.</a:t>
            </a:r>
          </a:p>
        </p:txBody>
      </p:sp>
    </p:spTree>
    <p:extLst>
      <p:ext uri="{BB962C8B-B14F-4D97-AF65-F5344CB8AC3E}">
        <p14:creationId xmlns:p14="http://schemas.microsoft.com/office/powerpoint/2010/main" xmlns="" val="3043851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62565970"/>
              </p:ext>
            </p:extLst>
          </p:nvPr>
        </p:nvGraphicFramePr>
        <p:xfrm>
          <a:off x="232247" y="2954710"/>
          <a:ext cx="5573534" cy="3249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Tempo de espera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-8371" y="6497640"/>
            <a:ext cx="6129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Como você avalia o tempo de espera para ser atendido presencialmente na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96000" y="6492763"/>
            <a:ext cx="5818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Em relação ao tempo de espera, sua insatisfação diz respeito à espera: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06497" y="2342349"/>
            <a:ext cx="5499284" cy="49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tempo de espera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348248" y="234234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Momento da espera longa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609441" y="5803944"/>
            <a:ext cx="982767" cy="5640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de cantos arredondados 12"/>
          <p:cNvSpPr/>
          <p:nvPr/>
        </p:nvSpPr>
        <p:spPr>
          <a:xfrm>
            <a:off x="287477" y="5312229"/>
            <a:ext cx="1377550" cy="8945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1460310" y="6204191"/>
            <a:ext cx="490626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Gráfico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3687580"/>
              </p:ext>
            </p:extLst>
          </p:nvPr>
        </p:nvGraphicFramePr>
        <p:xfrm>
          <a:off x="6386220" y="3264054"/>
          <a:ext cx="5258022" cy="291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15400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4997925"/>
              </p:ext>
            </p:extLst>
          </p:nvPr>
        </p:nvGraphicFramePr>
        <p:xfrm>
          <a:off x="287477" y="3115893"/>
          <a:ext cx="5617452" cy="3182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Estrutura física da sala de espera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6442108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sua satisfação em relação à estrutura da sala de espera do atendimento presencial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87072" y="6534442"/>
            <a:ext cx="560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qual(</a:t>
            </a:r>
            <a:r>
              <a:rPr lang="pt-BR" sz="1200" dirty="0" err="1">
                <a:latin typeface="Bariol Regular" panose="02000506040000020003" pitchFamily="50" charset="0"/>
              </a:rPr>
              <a:t>is</a:t>
            </a:r>
            <a:r>
              <a:rPr lang="pt-BR" sz="1200" dirty="0">
                <a:latin typeface="Bariol Regular" panose="02000506040000020003" pitchFamily="50" charset="0"/>
              </a:rPr>
              <a:t>) motivo(s) a estrutura da sala de espera não estava satisfatória?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496" y="2342349"/>
            <a:ext cx="578950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da sala de espera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348248" y="233175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287477" y="5312229"/>
            <a:ext cx="2230770" cy="8945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402135" y="6204191"/>
            <a:ext cx="3964438" cy="2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 flipH="1">
            <a:off x="6366572" y="3045511"/>
            <a:ext cx="542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Todos os clientes insatisfeitos com a estrutura da sala de espera relataram que a quantidade e localização das cadeiras são inadequadas para a demanda.</a:t>
            </a:r>
          </a:p>
        </p:txBody>
      </p:sp>
    </p:spTree>
    <p:extLst>
      <p:ext uri="{BB962C8B-B14F-4D97-AF65-F5344CB8AC3E}">
        <p14:creationId xmlns:p14="http://schemas.microsoft.com/office/powerpoint/2010/main" xmlns="" val="156121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01551364"/>
              </p:ext>
            </p:extLst>
          </p:nvPr>
        </p:nvGraphicFramePr>
        <p:xfrm>
          <a:off x="287477" y="3115895"/>
          <a:ext cx="5617452" cy="314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Estrutura física da sala de atendimento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1" y="6534442"/>
            <a:ext cx="609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b="1" dirty="0">
                <a:latin typeface="Bariol Regular" panose="02000506040000020003" pitchFamily="50" charset="0"/>
              </a:rPr>
              <a:t>Qual a sua satisfação em relação à estrutura da sala de atendimento da FioSaúde?</a:t>
            </a:r>
            <a:endParaRPr lang="pt-BR" sz="1200" dirty="0">
              <a:latin typeface="Bariol Regular" panose="02000506040000020003" pitchFamily="50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6287072" y="6534442"/>
            <a:ext cx="5600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>
                <a:latin typeface="Bariol Regular" panose="02000506040000020003" pitchFamily="50" charset="0"/>
              </a:rPr>
              <a:t>P. </a:t>
            </a:r>
            <a:r>
              <a:rPr lang="pt-BR" sz="1200" dirty="0">
                <a:latin typeface="Bariol Regular" panose="02000506040000020003" pitchFamily="50" charset="0"/>
              </a:rPr>
              <a:t>Por qual(</a:t>
            </a:r>
            <a:r>
              <a:rPr lang="pt-BR" sz="1200" dirty="0" err="1">
                <a:latin typeface="Bariol Regular" panose="02000506040000020003" pitchFamily="50" charset="0"/>
              </a:rPr>
              <a:t>is</a:t>
            </a:r>
            <a:r>
              <a:rPr lang="pt-BR" sz="1200" dirty="0">
                <a:latin typeface="Bariol Regular" panose="02000506040000020003" pitchFamily="50" charset="0"/>
              </a:rPr>
              <a:t>) motivo(s) a estrutura do local de atendimento não estava satisfatória?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06496" y="2342349"/>
            <a:ext cx="57895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Avaliação da estrutura da sala de atendimento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6348248" y="2331757"/>
            <a:ext cx="503525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Motivos de insatisfação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0" name="Conector reto 19"/>
          <p:cNvCxnSpPr/>
          <p:nvPr/>
        </p:nvCxnSpPr>
        <p:spPr>
          <a:xfrm>
            <a:off x="6096000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ângulo de cantos arredondados 22"/>
          <p:cNvSpPr/>
          <p:nvPr/>
        </p:nvSpPr>
        <p:spPr>
          <a:xfrm>
            <a:off x="287477" y="5312229"/>
            <a:ext cx="2230770" cy="894554"/>
          </a:xfrm>
          <a:prstGeom prst="round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V="1">
            <a:off x="2402135" y="6204191"/>
            <a:ext cx="3964438" cy="2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 flipH="1">
            <a:off x="6366572" y="3045511"/>
            <a:ext cx="5425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Todos os clientes insatisfeitos com a estrutura da sala de atendimento citaram a falta de privacidade como principal motivo.</a:t>
            </a:r>
          </a:p>
        </p:txBody>
      </p:sp>
    </p:spTree>
    <p:extLst>
      <p:ext uri="{BB962C8B-B14F-4D97-AF65-F5344CB8AC3E}">
        <p14:creationId xmlns:p14="http://schemas.microsoft.com/office/powerpoint/2010/main" xmlns="" val="4247933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244961" y="2009044"/>
            <a:ext cx="7527925" cy="2870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</a:t>
            </a: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pt-B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concentração</a:t>
            </a:r>
            <a:endParaRPr lang="pt-BR" sz="28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300"/>
              </a:spcAft>
              <a:buFont typeface="+mj-lt"/>
              <a:buAutoNum type="arabicPeriod"/>
              <a:defRPr/>
            </a:pPr>
            <a:r>
              <a:rPr lang="pt-B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xmlns="" val="1090621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64611845"/>
              </p:ext>
            </p:extLst>
          </p:nvPr>
        </p:nvGraphicFramePr>
        <p:xfrm>
          <a:off x="0" y="2906778"/>
          <a:ext cx="8168210" cy="3581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6487887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9419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(Método NPS)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Atendimento presencial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653633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latin typeface="Bariol Regular" panose="02000506040000020003" pitchFamily="50" charset="0"/>
              </a:rPr>
              <a:t>P. Em uma escala de 1 a 10, qual é a probabilidade do (a) Sr.(a) recomendar a FioSaúde para um amigo ou familiar que estivesse precisando de um plano de saúde?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8212248" y="2317969"/>
            <a:ext cx="382703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Observações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 flipH="1">
            <a:off x="8212248" y="2909482"/>
            <a:ext cx="36506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 boa satisfação dos beneficiários que buscaram atendimento presencial na FioSaúde é ratificada pela nota média (NPS) de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8,63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.</a:t>
            </a:r>
          </a:p>
          <a:p>
            <a:pPr algn="just"/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  <a:p>
            <a:pPr algn="just"/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Nota-se que quase metade dos clientes entrevistados (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42,9%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) deu a nota </a:t>
            </a:r>
            <a:r>
              <a:rPr lang="pt-BR" sz="160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máxima quando </a:t>
            </a:r>
            <a:r>
              <a:rPr lang="pt-BR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questionados.</a:t>
            </a:r>
          </a:p>
        </p:txBody>
      </p:sp>
      <p:sp>
        <p:nvSpPr>
          <p:cNvPr id="9" name="Retângulo 8"/>
          <p:cNvSpPr/>
          <p:nvPr/>
        </p:nvSpPr>
        <p:spPr>
          <a:xfrm>
            <a:off x="910590" y="2231089"/>
            <a:ext cx="6331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Nível de satisfação por indicação (NPS)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8059526" y="2261270"/>
            <a:ext cx="0" cy="4280867"/>
          </a:xfrm>
          <a:prstGeom prst="line">
            <a:avLst/>
          </a:prstGeom>
          <a:ln w="12700">
            <a:solidFill>
              <a:srgbClr val="4EB7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347978" y="3201227"/>
            <a:ext cx="1787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Nota média</a:t>
            </a:r>
          </a:p>
          <a:p>
            <a:pPr algn="ctr"/>
            <a:r>
              <a:rPr lang="pt-BR" b="1" dirty="0" smtClean="0">
                <a:latin typeface="Bariol Regular" panose="02000506040000020003" pitchFamily="50" charset="0"/>
              </a:rPr>
              <a:t>8,63</a:t>
            </a:r>
            <a:endParaRPr lang="pt-BR" b="1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669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16" t="38158" r="17278" b="38158"/>
          <a:stretch/>
        </p:blipFill>
        <p:spPr>
          <a:xfrm>
            <a:off x="-14068" y="1187719"/>
            <a:ext cx="12210758" cy="311169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0" y="1132423"/>
            <a:ext cx="12192000" cy="2530781"/>
          </a:xfrm>
          <a:prstGeom prst="rect">
            <a:avLst/>
          </a:prstGeom>
          <a:solidFill>
            <a:srgbClr val="3A485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440625" y="5625906"/>
            <a:ext cx="4010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(</a:t>
            </a: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21) </a:t>
            </a:r>
            <a:r>
              <a:rPr lang="pt-BR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3936-8007</a:t>
            </a:r>
            <a:endParaRPr lang="pt-BR" sz="1600" b="1" dirty="0">
              <a:solidFill>
                <a:schemeClr val="tx1">
                  <a:lumMod val="65000"/>
                  <a:lumOff val="35000"/>
                </a:schemeClr>
              </a:solidFill>
              <a:latin typeface="Bariol Light" panose="02000506040000020003" pitchFamily="50" charset="0"/>
            </a:endParaRP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contato@xartis.com.br</a:t>
            </a:r>
          </a:p>
          <a:p>
            <a:pPr lvl="0"/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ariol Light" panose="02000506040000020003" pitchFamily="50" charset="0"/>
              </a:rPr>
              <a:t>www.xartis.com.br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56560" y="1559539"/>
            <a:ext cx="6278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00" b="1" cap="small" dirty="0" smtClean="0">
                <a:solidFill>
                  <a:schemeClr val="bg1"/>
                </a:solidFill>
                <a:latin typeface="Bariol Light" panose="02000506040000020003" pitchFamily="50" charset="0"/>
              </a:rPr>
              <a:t>Obrigado</a:t>
            </a:r>
            <a:endParaRPr lang="pt-BR" sz="9600" b="1" cap="small" dirty="0">
              <a:solidFill>
                <a:schemeClr val="bg1"/>
              </a:solidFill>
              <a:latin typeface="Bariol Light" panose="02000506040000020003" pitchFamily="50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035"/>
          <a:stretch/>
        </p:blipFill>
        <p:spPr>
          <a:xfrm>
            <a:off x="3722976" y="5315765"/>
            <a:ext cx="1296670" cy="76825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449" t="36336" r="17429" b="39356"/>
          <a:stretch/>
        </p:blipFill>
        <p:spPr>
          <a:xfrm>
            <a:off x="3682293" y="6041405"/>
            <a:ext cx="1363113" cy="417531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0" y="3504117"/>
            <a:ext cx="12192000" cy="1195057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-7337"/>
            <a:ext cx="12192000" cy="1191958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67249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90217" y="6417668"/>
            <a:ext cx="120159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12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 Atendimentos realizados em Maio 16.</a:t>
            </a:r>
            <a:endParaRPr lang="pt-BR" sz="1200" dirty="0">
              <a:solidFill>
                <a:srgbClr val="3B485D"/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98004" y="2512217"/>
            <a:ext cx="8446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Conhecer os níveis de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satisfação dos beneficiários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com </a:t>
            </a:r>
            <a:r>
              <a:rPr lang="pt-BR" sz="2400" dirty="0" smtClean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 atendimento presencial* 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realizado pela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FioSaúde, identificando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os principais</a:t>
            </a:r>
            <a:r>
              <a:rPr lang="pt-BR" sz="2400" dirty="0">
                <a:solidFill>
                  <a:schemeClr val="bg1">
                    <a:lumMod val="50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>
                <a:solidFill>
                  <a:srgbClr val="3B485D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positivos e negativos</a:t>
            </a:r>
            <a:r>
              <a:rPr lang="pt-BR" sz="24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relacionados </a:t>
            </a:r>
            <a:r>
              <a:rPr lang="pt-BR" sz="24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 todas as etapas de atendimento, tempo de espera e estrutura física na sede da empresa.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5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Relevância gerencial</a:t>
            </a:r>
            <a:endParaRPr lang="pt-BR" sz="3600" b="1" cap="small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112135" y="2176470"/>
            <a:ext cx="8732733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Suportar o planejamento estratégico da operadora, embasando quantitativamente a </a:t>
            </a: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tomada de decisão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gerencial. 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Prevenir a ocorrência de </a:t>
            </a:r>
            <a:r>
              <a:rPr lang="pt-B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NIPs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, reclamações e processos judiciais relacionadas às opções de atendimento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Atender parcialmente às demandas do Programa de Acreditação de Operadoras (</a:t>
            </a:r>
            <a:r>
              <a:rPr lang="pt-BR" sz="24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Item 4.8 da RN 277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Contribuir para o aumento da satisfação geral com relação à operadora, promovendo a fidelização dos beneficiários.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671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 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descrição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 flipH="1">
            <a:off x="2249714" y="2926234"/>
            <a:ext cx="924791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Os critérios de definição foram os seguintes: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Ser beneficiário da FioSaúde;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idade maior de 18 </a:t>
            </a: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anos ou acompanhantes de menores;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Ter sido atendido pelo atendimento presencial da FioSaúde na sede da empresa;</a:t>
            </a:r>
          </a:p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Atendimento em maio de 2016.</a:t>
            </a:r>
          </a:p>
        </p:txBody>
      </p:sp>
      <p:sp>
        <p:nvSpPr>
          <p:cNvPr id="9" name="Retângulo 8"/>
          <p:cNvSpPr/>
          <p:nvPr/>
        </p:nvSpPr>
        <p:spPr>
          <a:xfrm>
            <a:off x="2249714" y="2198947"/>
            <a:ext cx="44857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 (N = 527)</a:t>
            </a:r>
            <a:endParaRPr lang="pt-BR" sz="26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3243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124635" y="2102029"/>
            <a:ext cx="89164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Metodologia: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quantitativa.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População-alvo: </a:t>
            </a:r>
            <a:r>
              <a:rPr lang="pt-BR" sz="20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beneficiários com cadastro completo buscaram atendimento presencial na sede da FioSaúde em maio de 2016.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Intervalo de confiança: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90%</a:t>
            </a: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Margem de erro amostral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até </a:t>
            </a:r>
            <a:r>
              <a:rPr lang="pt-BR" sz="2000" dirty="0" smtClean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5.5 </a:t>
            </a:r>
            <a:r>
              <a:rPr lang="pt-BR" sz="2000" dirty="0" err="1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p.p</a:t>
            </a:r>
            <a:r>
              <a:rPr lang="pt-BR" sz="2000" dirty="0">
                <a:solidFill>
                  <a:srgbClr val="3B485D"/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– exceto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quando indicado o contrário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Proporcionalidade: </a:t>
            </a:r>
            <a:r>
              <a:rPr lang="pt-B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dos diferentes perfis de </a:t>
            </a:r>
            <a:r>
              <a:rPr lang="pt-B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clientes</a:t>
            </a:r>
            <a:endParaRPr lang="pt-BR" sz="2000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711450" y="424573"/>
            <a:ext cx="81334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b="1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Metodologia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372224"/>
            <a:ext cx="12192000" cy="485775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3716705"/>
              </p:ext>
            </p:extLst>
          </p:nvPr>
        </p:nvGraphicFramePr>
        <p:xfrm>
          <a:off x="2112135" y="4998656"/>
          <a:ext cx="8930542" cy="1152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46867"/>
                <a:gridCol w="1198568"/>
                <a:gridCol w="1809251"/>
                <a:gridCol w="2077288"/>
                <a:gridCol w="1198568"/>
              </a:tblGrid>
              <a:tr h="612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Perfil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Planos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Coleta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Período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Amostra</a:t>
                      </a:r>
                      <a:endParaRPr lang="pt-BR" sz="1400" dirty="0"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>
                    <a:solidFill>
                      <a:srgbClr val="4EB798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Beneficiários FioSaúde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Atendimento Presencial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Todos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Presencial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 e-mail</a:t>
                      </a:r>
                      <a:endParaRPr lang="pt-BR" sz="1400" dirty="0">
                        <a:solidFill>
                          <a:srgbClr val="3B485D"/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03</a:t>
                      </a:r>
                      <a:r>
                        <a:rPr lang="pt-BR" sz="1400" baseline="0" dirty="0" smtClean="0">
                          <a:solidFill>
                            <a:srgbClr val="3B485D"/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maio – 14 de julho 2016</a:t>
                      </a:r>
                    </a:p>
                  </a:txBody>
                  <a:tcPr marL="48781" marR="48781" marT="24391" marB="243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kern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Bariol Regular" panose="02000506040000020003" pitchFamily="50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92</a:t>
                      </a:r>
                      <a:endParaRPr lang="pt-BR" sz="14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Bariol Regular" panose="02000506040000020003" pitchFamily="50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48781" marR="48781" marT="24391" marB="24391" anchor="ctr"/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0" y="6476611"/>
            <a:ext cx="6474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200" dirty="0" smtClean="0">
                <a:latin typeface="Bariol Regular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*Somente foram entrevistados beneficiários que tinham um telefone de contato cadastrado e atualizado.</a:t>
            </a:r>
            <a:endParaRPr lang="pt-BR" sz="1200" dirty="0">
              <a:latin typeface="Bariol Regular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83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754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6487886"/>
            <a:ext cx="12192000" cy="370113"/>
          </a:xfrm>
          <a:prstGeom prst="rect">
            <a:avLst/>
          </a:prstGeom>
          <a:solidFill>
            <a:srgbClr val="4EB7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249714" y="253123"/>
            <a:ext cx="85951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36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Pontos de concentração</a:t>
            </a:r>
          </a:p>
          <a:p>
            <a:pPr algn="r"/>
            <a:r>
              <a:rPr lang="pt-BR" sz="20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Principais resultados</a:t>
            </a:r>
            <a:endParaRPr lang="pt-BR" sz="3600" b="1" dirty="0">
              <a:solidFill>
                <a:schemeClr val="bg1"/>
              </a:solidFill>
              <a:latin typeface="Bariol Bold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458" y1="53258" x2="17579" y2="8215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83011" y="1912400"/>
            <a:ext cx="1647968" cy="1676462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59214" y="4295580"/>
            <a:ext cx="5471887" cy="2017574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Satisfação geral boa com o atendimento presencial;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Elevada satisfação com o atendimento dos profissionais e a resolutividade gerada por eles;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Excelente avaliação do tempo de espera;</a:t>
            </a:r>
          </a:p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Boa avaliação das estruturas das salas no geral.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73769" y="3835866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Forças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386283" y="4295580"/>
            <a:ext cx="5471887" cy="681038"/>
          </a:xfrm>
          <a:prstGeom prst="flowChartAlternateProcess">
            <a:avLst/>
          </a:prstGeom>
          <a:ln w="57150">
            <a:solidFill>
              <a:srgbClr val="4EB79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>
              <a:spcAft>
                <a:spcPts val="1100"/>
              </a:spcAft>
              <a:buFont typeface="Arial" panose="020B0604020202020204" pitchFamily="34" charset="0"/>
              <a:buChar char="•"/>
            </a:pP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Oportunidade de migrar atendimentos </a:t>
            </a:r>
            <a:r>
              <a:rPr lang="pt-BR" sz="170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ao site, como </a:t>
            </a:r>
            <a:r>
              <a:rPr lang="pt-BR" sz="1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ferramenta de resolução de problemas e solicitações;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6547291" y="3836898"/>
            <a:ext cx="41510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</a:rPr>
              <a:t>Fraquezas</a:t>
            </a:r>
            <a:endParaRPr lang="pt-BR" sz="2200" b="1" dirty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59214" y="2196615"/>
            <a:ext cx="9918632" cy="1600438"/>
          </a:xfrm>
          <a:prstGeom prst="flowChartAlternateProcess">
            <a:avLst/>
          </a:prstGeom>
          <a:solidFill>
            <a:srgbClr val="3B485D"/>
          </a:solidFill>
          <a:ln w="57150">
            <a:solidFill>
              <a:srgbClr val="3B485D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No geral, o índice de satisfação com o atendimento presencial foi muito bom, tendo todos os pontos avaliados positivamente, embora ainda haja pontos de insatisfação. Há uma oportunidade de redução do volume de atendimento ao ampliar o conhecimento sobre o site e suas funções.</a:t>
            </a:r>
            <a:endParaRPr lang="pt-BR" sz="22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912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31568" y="4645240"/>
            <a:ext cx="8133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cap="small" dirty="0" smtClean="0">
                <a:solidFill>
                  <a:schemeClr val="bg1"/>
                </a:solidFill>
                <a:latin typeface="Bariol Bold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Resultados</a:t>
            </a:r>
          </a:p>
          <a:p>
            <a:r>
              <a:rPr lang="pt-BR" sz="2800" b="1" cap="small" dirty="0" smtClean="0">
                <a:solidFill>
                  <a:schemeClr val="bg1"/>
                </a:solidFill>
                <a:latin typeface="Bariol Light" panose="02000506040000020003" pitchFamily="50" charset="0"/>
                <a:ea typeface="Verdana" panose="020B0604030504040204" pitchFamily="34" charset="0"/>
                <a:cs typeface="Verdana" panose="020B0604030504040204" pitchFamily="34" charset="0"/>
              </a:rPr>
              <a:t>Pesquisa de satisfação – Atendimento Presencial</a:t>
            </a:r>
            <a:endParaRPr lang="pt-BR" sz="2800" b="1" cap="small" dirty="0">
              <a:solidFill>
                <a:schemeClr val="bg1"/>
              </a:solidFill>
              <a:latin typeface="Bariol Light" panose="02000506040000020003" pitchFamily="50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219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6040F03DBDAD04FA2175EF5F9A0A008" ma:contentTypeVersion="1" ma:contentTypeDescription="Crie um novo documento." ma:contentTypeScope="" ma:versionID="1d52159262b79aef9689ad175f82b845">
  <xsd:schema xmlns:xsd="http://www.w3.org/2001/XMLSchema" xmlns:xs="http://www.w3.org/2001/XMLSchema" xmlns:p="http://schemas.microsoft.com/office/2006/metadata/properties" xmlns:ns3="34a7d1ea-0461-4f08-9b44-83bd537c6b0b" targetNamespace="http://schemas.microsoft.com/office/2006/metadata/properties" ma:root="true" ma:fieldsID="29fa959a6605035bb1687743dd5a6223" ns3:_="">
    <xsd:import namespace="34a7d1ea-0461-4f08-9b44-83bd537c6b0b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a7d1ea-0461-4f08-9b44-83bd537c6b0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0C0675B-C707-4C36-B3D2-4DE4AB6DE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EDDF0-3802-41F7-92D6-C197A7E4AB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a7d1ea-0461-4f08-9b44-83bd537c6b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A4EE9D-691F-4E4D-9ED2-F2D409BDD295}">
  <ds:schemaRefs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34a7d1ea-0461-4f08-9b44-83bd537c6b0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19784</TotalTime>
  <Words>1295</Words>
  <Application>Microsoft Office PowerPoint</Application>
  <PresentationFormat>Personalizar</PresentationFormat>
  <Paragraphs>161</Paragraphs>
  <Slides>21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Personalizar design</vt:lpstr>
      <vt:lpstr>1_Personalizar design</vt:lpstr>
      <vt:lpstr>2_Personalizar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Negrão</dc:creator>
  <cp:lastModifiedBy>Carlos Pellon</cp:lastModifiedBy>
  <cp:revision>1923</cp:revision>
  <dcterms:created xsi:type="dcterms:W3CDTF">2014-03-17T14:51:01Z</dcterms:created>
  <dcterms:modified xsi:type="dcterms:W3CDTF">2017-01-09T17:51:23Z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0x010100E6040F03DBDAD04FA2175EF5F9A0A008</vt:lpwstr>
  </property>
  <property fmtid="{D5CDD505-2E9C-101B-9397-08002B2CF9AE}" pid="3" name="IsMyDocuments">
    <vt:bool>true</vt:bool>
  </property>
</Properties>
</file>