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theme/themeOverride39.xml" ContentType="application/vnd.openxmlformats-officedocument.themeOverr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heme/themeOverride28.xml" ContentType="application/vnd.openxmlformats-officedocument.themeOverride+xml"/>
  <Override PartName="/ppt/theme/themeOverride46.xml" ContentType="application/vnd.openxmlformats-officedocument.themeOverr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theme/themeOverride29.xml" ContentType="application/vnd.openxmlformats-officedocument.themeOverride+xml"/>
  <Override PartName="/ppt/theme/themeOverride47.xml" ContentType="application/vnd.openxmlformats-officedocument.themeOverride+xml"/>
  <Default Extension="wdp" ContentType="image/vnd.ms-photo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theme/themeOverride36.xml" ContentType="application/vnd.openxmlformats-officedocument.themeOverr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theme/themeOverride48.xml" ContentType="application/vnd.openxmlformats-officedocument.themeOverr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theme/themeOverride38.xml" ContentType="application/vnd.openxmlformats-officedocument.themeOverride+xml"/>
  <Override PartName="/ppt/notesSlides/notesSlide22.xml" ContentType="application/vnd.openxmlformats-officedocument.presentationml.notesSlide+xml"/>
  <Override PartName="/ppt/charts/chart41.xml" ContentType="application/vnd.openxmlformats-officedocument.drawingml.chart+xml"/>
  <Override PartName="/ppt/theme/themeOverride49.xml" ContentType="application/vnd.openxmlformats-officedocument.themeOverr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heme/themeOverride27.xml" ContentType="application/vnd.openxmlformats-officedocument.themeOverride+xml"/>
  <Override PartName="/ppt/theme/themeOverride4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7" r:id="rId5"/>
    <p:sldMasterId id="2147483659" r:id="rId6"/>
  </p:sldMasterIdLst>
  <p:notesMasterIdLst>
    <p:notesMasterId r:id="rId46"/>
  </p:notesMasterIdLst>
  <p:sldIdLst>
    <p:sldId id="340" r:id="rId7"/>
    <p:sldId id="331" r:id="rId8"/>
    <p:sldId id="332" r:id="rId9"/>
    <p:sldId id="486" r:id="rId10"/>
    <p:sldId id="510" r:id="rId11"/>
    <p:sldId id="404" r:id="rId12"/>
    <p:sldId id="440" r:id="rId13"/>
    <p:sldId id="406" r:id="rId14"/>
    <p:sldId id="543" r:id="rId15"/>
    <p:sldId id="571" r:id="rId16"/>
    <p:sldId id="572" r:id="rId17"/>
    <p:sldId id="424" r:id="rId18"/>
    <p:sldId id="534" r:id="rId19"/>
    <p:sldId id="422" r:id="rId20"/>
    <p:sldId id="530" r:id="rId21"/>
    <p:sldId id="539" r:id="rId22"/>
    <p:sldId id="552" r:id="rId23"/>
    <p:sldId id="536" r:id="rId24"/>
    <p:sldId id="576" r:id="rId25"/>
    <p:sldId id="489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40" r:id="rId43"/>
    <p:sldId id="541" r:id="rId44"/>
    <p:sldId id="282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1708" userDrawn="1">
          <p15:clr>
            <a:srgbClr val="A4A3A4"/>
          </p15:clr>
        </p15:guide>
        <p15:guide id="5" pos="46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" lastIdx="21" clrIdx="0">
    <p:extLst>
      <p:ext uri="{19B8F6BF-5375-455C-9EA6-DF929625EA0E}">
        <p15:presenceInfo xmlns="" xmlns:p15="http://schemas.microsoft.com/office/powerpoint/2012/main" userId="Barbara" providerId="None"/>
      </p:ext>
    </p:extLst>
  </p:cmAuthor>
  <p:cmAuthor id="2" name="Bruna Lordello" initials="B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B485D"/>
    <a:srgbClr val="FF0000"/>
    <a:srgbClr val="8CB9E2"/>
    <a:srgbClr val="F2F2F2"/>
    <a:srgbClr val="4EB798"/>
    <a:srgbClr val="7F7F7F"/>
    <a:srgbClr val="BBBBBB"/>
    <a:srgbClr val="A8A8A8"/>
    <a:srgbClr val="8B8B8B"/>
    <a:srgbClr val="66D0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6" autoAdjust="0"/>
    <p:restoredTop sz="94343" autoAdjust="0"/>
  </p:normalViewPr>
  <p:slideViewPr>
    <p:cSldViewPr snapToGrid="0" showGuides="1">
      <p:cViewPr varScale="1">
        <p:scale>
          <a:sx n="79" d="100"/>
          <a:sy n="79" d="100"/>
        </p:scale>
        <p:origin x="-210" y="-90"/>
      </p:cViewPr>
      <p:guideLst>
        <p:guide orient="horz" pos="1412"/>
        <p:guide pos="3840"/>
        <p:guide pos="7680"/>
        <p:guide pos="1708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lat&#243;rio%20Comunica&#231;&#227;o%202016%20-%20Gr&#225;ficos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44'!$B$4:$B$8</c:f>
              <c:strCache>
                <c:ptCount val="5"/>
                <c:pt idx="0">
                  <c:v>Muito ruins</c:v>
                </c:pt>
                <c:pt idx="1">
                  <c:v>Ruins</c:v>
                </c:pt>
                <c:pt idx="2">
                  <c:v>Bons</c:v>
                </c:pt>
                <c:pt idx="3">
                  <c:v>Muito bons</c:v>
                </c:pt>
                <c:pt idx="4">
                  <c:v>Não soube</c:v>
                </c:pt>
              </c:strCache>
            </c:strRef>
          </c:cat>
          <c:val>
            <c:numRef>
              <c:f>'Question 44'!$C$4:$C$8</c:f>
              <c:numCache>
                <c:formatCode>0.0%</c:formatCode>
                <c:ptCount val="5"/>
                <c:pt idx="0">
                  <c:v>0</c:v>
                </c:pt>
                <c:pt idx="1">
                  <c:v>4.8000000000000001E-2</c:v>
                </c:pt>
                <c:pt idx="2">
                  <c:v>0.65100000000000013</c:v>
                </c:pt>
                <c:pt idx="3">
                  <c:v>0.254</c:v>
                </c:pt>
                <c:pt idx="4">
                  <c:v>4.8000000000000001E-2</c:v>
                </c:pt>
              </c:numCache>
            </c:numRef>
          </c:val>
        </c:ser>
        <c:gapWidth val="80"/>
        <c:overlap val="25"/>
        <c:axId val="46133632"/>
        <c:axId val="46135168"/>
      </c:barChart>
      <c:catAx>
        <c:axId val="46133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46135168"/>
        <c:crosses val="autoZero"/>
        <c:auto val="1"/>
        <c:lblAlgn val="ctr"/>
        <c:lblOffset val="100"/>
      </c:catAx>
      <c:valAx>
        <c:axId val="46135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46133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6'!$G$1:$G$10</c:f>
              <c:strCache>
                <c:ptCount val="10"/>
                <c:pt idx="0">
                  <c:v>Mudança nos boletos da FioSaúde</c:v>
                </c:pt>
                <c:pt idx="1">
                  <c:v>Prepare-se para o Outubro Rosa</c:v>
                </c:pt>
                <c:pt idx="2">
                  <c:v>Palestra sobre Tabagismo e Dependência Psicológica</c:v>
                </c:pt>
                <c:pt idx="3">
                  <c:v>Fique de olho nos rótulos dos alimentos e evite alergias</c:v>
                </c:pt>
                <c:pt idx="4">
                  <c:v>Incentivando prática de exercícios – as Olimpíadas continuam com você!</c:v>
                </c:pt>
                <c:pt idx="5">
                  <c:v>Tirando dúvidas sobre dentes do siso</c:v>
                </c:pt>
                <c:pt idx="6">
                  <c:v>Registro de gravidez e parto de beneficiária, divulgado no programa “Boas-Vindas”, do GNT</c:v>
                </c:pt>
                <c:pt idx="7">
                  <c:v>Como são os trabalhos do Conselho Fiscal na FioSaúde</c:v>
                </c:pt>
                <c:pt idx="8">
                  <c:v>Estresse positivo – conhecendo mais sobre esse tema</c:v>
                </c:pt>
                <c:pt idx="9">
                  <c:v>Não soube</c:v>
                </c:pt>
              </c:strCache>
            </c:strRef>
          </c:cat>
          <c:val>
            <c:numRef>
              <c:f>'Question 6'!$H$1:$H$10</c:f>
              <c:numCache>
                <c:formatCode>0.0%</c:formatCode>
                <c:ptCount val="10"/>
                <c:pt idx="0">
                  <c:v>0.66500000000000026</c:v>
                </c:pt>
                <c:pt idx="1">
                  <c:v>0.46200000000000002</c:v>
                </c:pt>
                <c:pt idx="2">
                  <c:v>0.35000000000000009</c:v>
                </c:pt>
                <c:pt idx="3">
                  <c:v>0.18700000000000006</c:v>
                </c:pt>
                <c:pt idx="4">
                  <c:v>0.18500000000000005</c:v>
                </c:pt>
                <c:pt idx="5">
                  <c:v>0.14100000000000001</c:v>
                </c:pt>
                <c:pt idx="6">
                  <c:v>0.12100000000000002</c:v>
                </c:pt>
                <c:pt idx="7">
                  <c:v>0.11</c:v>
                </c:pt>
                <c:pt idx="8">
                  <c:v>8.800000000000005E-2</c:v>
                </c:pt>
                <c:pt idx="9">
                  <c:v>0.15800000000000006</c:v>
                </c:pt>
              </c:numCache>
            </c:numRef>
          </c:val>
        </c:ser>
        <c:overlap val="100"/>
        <c:axId val="52438912"/>
        <c:axId val="52440448"/>
      </c:barChart>
      <c:catAx>
        <c:axId val="5243891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3175">
            <a:solidFill>
              <a:srgbClr val="DDDDDD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Bariol Regular"/>
                <a:ea typeface="Bariol Regular"/>
                <a:cs typeface="Bariol Regular"/>
              </a:defRPr>
            </a:pPr>
            <a:endParaRPr lang="pt-BR"/>
          </a:p>
        </c:txPr>
        <c:crossAx val="52440448"/>
        <c:crosses val="autoZero"/>
        <c:auto val="1"/>
        <c:lblAlgn val="ctr"/>
        <c:lblOffset val="100"/>
      </c:catAx>
      <c:valAx>
        <c:axId val="52440448"/>
        <c:scaling>
          <c:orientation val="minMax"/>
        </c:scaling>
        <c:delete val="1"/>
        <c:axPos val="t"/>
        <c:numFmt formatCode="0.0%" sourceLinked="1"/>
        <c:tickLblPos val="none"/>
        <c:crossAx val="52438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5" b="0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7'!$B$4:$B$8</c:f>
              <c:strCache>
                <c:ptCount val="5"/>
                <c:pt idx="0">
                  <c:v>Muito pouco relevantes</c:v>
                </c:pt>
                <c:pt idx="1">
                  <c:v>Pouco relevantes</c:v>
                </c:pt>
                <c:pt idx="2">
                  <c:v>Relevantes</c:v>
                </c:pt>
                <c:pt idx="3">
                  <c:v>Muito relevantes</c:v>
                </c:pt>
                <c:pt idx="4">
                  <c:v>Não soube</c:v>
                </c:pt>
              </c:strCache>
            </c:strRef>
          </c:cat>
          <c:val>
            <c:numRef>
              <c:f>'Question 7'!$C$4:$C$8</c:f>
              <c:numCache>
                <c:formatCode>0.0%</c:formatCode>
                <c:ptCount val="5"/>
                <c:pt idx="0">
                  <c:v>2.2000000000000009E-2</c:v>
                </c:pt>
                <c:pt idx="1">
                  <c:v>0.13600000000000001</c:v>
                </c:pt>
                <c:pt idx="2">
                  <c:v>0.59</c:v>
                </c:pt>
                <c:pt idx="3">
                  <c:v>0.19600000000000001</c:v>
                </c:pt>
                <c:pt idx="4">
                  <c:v>5.7000000000000016E-2</c:v>
                </c:pt>
              </c:numCache>
            </c:numRef>
          </c:val>
        </c:ser>
        <c:gapWidth val="80"/>
        <c:overlap val="25"/>
        <c:axId val="52323456"/>
        <c:axId val="52324992"/>
      </c:barChart>
      <c:catAx>
        <c:axId val="523234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rgbClr val="333333"/>
                </a:solidFill>
                <a:latin typeface="Bariol Regular"/>
                <a:ea typeface="Bariol Regular"/>
                <a:cs typeface="Bariol Regular"/>
              </a:defRPr>
            </a:pPr>
            <a:endParaRPr lang="pt-BR"/>
          </a:p>
        </c:txPr>
        <c:crossAx val="52324992"/>
        <c:crosses val="autoZero"/>
        <c:auto val="1"/>
        <c:lblAlgn val="ctr"/>
        <c:lblOffset val="100"/>
      </c:catAx>
      <c:valAx>
        <c:axId val="52324992"/>
        <c:scaling>
          <c:orientation val="minMax"/>
        </c:scaling>
        <c:delete val="1"/>
        <c:axPos val="l"/>
        <c:majorGridlines>
          <c:spPr>
            <a:ln w="3175">
              <a:solidFill>
                <a:srgbClr val="EEEEEE"/>
              </a:solidFill>
              <a:prstDash val="solid"/>
            </a:ln>
          </c:spPr>
        </c:majorGridlines>
        <c:numFmt formatCode="0.0%" sourceLinked="1"/>
        <c:tickLblPos val="none"/>
        <c:crossAx val="52323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 sz="1195" b="0" i="0" u="none" strike="noStrike" baseline="0">
          <a:solidFill>
            <a:srgbClr val="333333"/>
          </a:solidFill>
          <a:latin typeface="Bariol Regular"/>
          <a:ea typeface="Bariol Regular"/>
          <a:cs typeface="Bariol Regular"/>
        </a:defRPr>
      </a:pPr>
      <a:endParaRPr lang="pt-B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7220509911649136"/>
          <c:y val="0.18733788096539358"/>
          <c:w val="0.60551742701701849"/>
          <c:h val="0.66989103225850066"/>
        </c:manualLayout>
      </c:layout>
      <c:barChart>
        <c:barDir val="col"/>
        <c:grouping val="clustered"/>
        <c:ser>
          <c:idx val="0"/>
          <c:order val="0"/>
          <c:tx>
            <c:strRef>
              <c:f>'Question 8'!$B$14</c:f>
              <c:strCache>
                <c:ptCount val="1"/>
                <c:pt idx="0">
                  <c:v>A comunicação me deixa bem informado sobre como usar meu plano.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-2.0544427324088337E-3"/>
                  <c:y val="1.02722136620442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6.84814244136278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02722136620442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8'!$C$13:$G$13</c:f>
              <c:strCache>
                <c:ptCount val="5"/>
                <c:pt idx="0">
                  <c:v>Discordo totalmente</c:v>
                </c:pt>
                <c:pt idx="1">
                  <c:v>Discordo</c:v>
                </c:pt>
                <c:pt idx="2">
                  <c:v>Concordo</c:v>
                </c:pt>
                <c:pt idx="3">
                  <c:v>Concordo totalmente</c:v>
                </c:pt>
                <c:pt idx="4">
                  <c:v>Não soube</c:v>
                </c:pt>
              </c:strCache>
            </c:strRef>
          </c:cat>
          <c:val>
            <c:numRef>
              <c:f>'Question 8'!$C$14:$G$14</c:f>
              <c:numCache>
                <c:formatCode>0.0%</c:formatCode>
                <c:ptCount val="5"/>
                <c:pt idx="0">
                  <c:v>3.8461538461538464E-2</c:v>
                </c:pt>
                <c:pt idx="1">
                  <c:v>0.24908424908424917</c:v>
                </c:pt>
                <c:pt idx="2">
                  <c:v>0.48168498168498197</c:v>
                </c:pt>
                <c:pt idx="3">
                  <c:v>0.19230769230769237</c:v>
                </c:pt>
                <c:pt idx="4">
                  <c:v>3.8461538461538464E-2</c:v>
                </c:pt>
              </c:numCache>
            </c:numRef>
          </c:val>
        </c:ser>
        <c:ser>
          <c:idx val="1"/>
          <c:order val="1"/>
          <c:tx>
            <c:strRef>
              <c:f>'Question 8'!$B$15</c:f>
              <c:strCache>
                <c:ptCount val="1"/>
                <c:pt idx="0">
                  <c:v>Os veículos são desinteressantes.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1.02722136620441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633281972264288E-3"/>
                  <c:y val="1.02722136620441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6.848142441362721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8'!$C$13:$G$13</c:f>
              <c:strCache>
                <c:ptCount val="5"/>
                <c:pt idx="0">
                  <c:v>Discordo totalmente</c:v>
                </c:pt>
                <c:pt idx="1">
                  <c:v>Discordo</c:v>
                </c:pt>
                <c:pt idx="2">
                  <c:v>Concordo</c:v>
                </c:pt>
                <c:pt idx="3">
                  <c:v>Concordo totalmente</c:v>
                </c:pt>
                <c:pt idx="4">
                  <c:v>Não soube</c:v>
                </c:pt>
              </c:strCache>
            </c:strRef>
          </c:cat>
          <c:val>
            <c:numRef>
              <c:f>'Question 8'!$C$15:$G$15</c:f>
              <c:numCache>
                <c:formatCode>0.0%</c:formatCode>
                <c:ptCount val="5"/>
                <c:pt idx="0">
                  <c:v>0.13919413919413925</c:v>
                </c:pt>
                <c:pt idx="1">
                  <c:v>0.49633699633699646</c:v>
                </c:pt>
                <c:pt idx="2">
                  <c:v>0.25824175824175816</c:v>
                </c:pt>
                <c:pt idx="3">
                  <c:v>4.395604395604398E-2</c:v>
                </c:pt>
                <c:pt idx="4">
                  <c:v>6.2271062271062251E-2</c:v>
                </c:pt>
              </c:numCache>
            </c:numRef>
          </c:val>
        </c:ser>
        <c:ser>
          <c:idx val="2"/>
          <c:order val="2"/>
          <c:tx>
            <c:strRef>
              <c:f>'Question 8'!$B$16</c:f>
              <c:strCache>
                <c:ptCount val="1"/>
                <c:pt idx="0">
                  <c:v>A comunicação explica de uma maneira que eu compreenda.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4"/>
              <c:layout>
                <c:manualLayout>
                  <c:x val="8.217770929635335E-3"/>
                  <c:y val="1.71203561034068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8'!$C$13:$G$13</c:f>
              <c:strCache>
                <c:ptCount val="5"/>
                <c:pt idx="0">
                  <c:v>Discordo totalmente</c:v>
                </c:pt>
                <c:pt idx="1">
                  <c:v>Discordo</c:v>
                </c:pt>
                <c:pt idx="2">
                  <c:v>Concordo</c:v>
                </c:pt>
                <c:pt idx="3">
                  <c:v>Concordo totalmente</c:v>
                </c:pt>
                <c:pt idx="4">
                  <c:v>Não soube</c:v>
                </c:pt>
              </c:strCache>
            </c:strRef>
          </c:cat>
          <c:val>
            <c:numRef>
              <c:f>'Question 8'!$C$16:$G$16</c:f>
              <c:numCache>
                <c:formatCode>0.0%</c:formatCode>
                <c:ptCount val="5"/>
                <c:pt idx="0">
                  <c:v>1.0989010989010993E-2</c:v>
                </c:pt>
                <c:pt idx="1">
                  <c:v>0.11721611721611724</c:v>
                </c:pt>
                <c:pt idx="2">
                  <c:v>0.59706959706959728</c:v>
                </c:pt>
                <c:pt idx="3">
                  <c:v>0.20695970695970695</c:v>
                </c:pt>
                <c:pt idx="4">
                  <c:v>6.7765567765567761E-2</c:v>
                </c:pt>
              </c:numCache>
            </c:numRef>
          </c:val>
        </c:ser>
        <c:ser>
          <c:idx val="3"/>
          <c:order val="3"/>
          <c:tx>
            <c:strRef>
              <c:f>'Question 8'!$B$17</c:f>
              <c:strCache>
                <c:ptCount val="1"/>
                <c:pt idx="0">
                  <c:v>A comunicação não é transparente com os beneficiários.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2"/>
              <c:layout>
                <c:manualLayout>
                  <c:x val="4.1088854648176684E-3"/>
                  <c:y val="1.02722136620441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1633281972263533E-3"/>
                  <c:y val="3.424071220681391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8'!$C$13:$G$13</c:f>
              <c:strCache>
                <c:ptCount val="5"/>
                <c:pt idx="0">
                  <c:v>Discordo totalmente</c:v>
                </c:pt>
                <c:pt idx="1">
                  <c:v>Discordo</c:v>
                </c:pt>
                <c:pt idx="2">
                  <c:v>Concordo</c:v>
                </c:pt>
                <c:pt idx="3">
                  <c:v>Concordo totalmente</c:v>
                </c:pt>
                <c:pt idx="4">
                  <c:v>Não soube</c:v>
                </c:pt>
              </c:strCache>
            </c:strRef>
          </c:cat>
          <c:val>
            <c:numRef>
              <c:f>'Question 8'!$C$17:$G$17</c:f>
              <c:numCache>
                <c:formatCode>0.0%</c:formatCode>
                <c:ptCount val="5"/>
                <c:pt idx="0">
                  <c:v>0.17399267399267399</c:v>
                </c:pt>
                <c:pt idx="1">
                  <c:v>0.47985347985348004</c:v>
                </c:pt>
                <c:pt idx="2">
                  <c:v>0.21428571428571427</c:v>
                </c:pt>
                <c:pt idx="3">
                  <c:v>4.0293040293040303E-2</c:v>
                </c:pt>
                <c:pt idx="4">
                  <c:v>9.1575091575091611E-2</c:v>
                </c:pt>
              </c:numCache>
            </c:numRef>
          </c:val>
        </c:ser>
        <c:ser>
          <c:idx val="4"/>
          <c:order val="4"/>
          <c:tx>
            <c:strRef>
              <c:f>'Question 8'!$B$18</c:f>
              <c:strCache>
                <c:ptCount val="1"/>
                <c:pt idx="0">
                  <c:v>A comunicação publica assuntos de meu interesse.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1"/>
              <c:layout>
                <c:manualLayout>
                  <c:x val="4.1088854648176684E-3"/>
                  <c:y val="1.02722136620441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326656394453005E-2"/>
                  <c:y val="1.02722136620441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8'!$C$13:$G$13</c:f>
              <c:strCache>
                <c:ptCount val="5"/>
                <c:pt idx="0">
                  <c:v>Discordo totalmente</c:v>
                </c:pt>
                <c:pt idx="1">
                  <c:v>Discordo</c:v>
                </c:pt>
                <c:pt idx="2">
                  <c:v>Concordo</c:v>
                </c:pt>
                <c:pt idx="3">
                  <c:v>Concordo totalmente</c:v>
                </c:pt>
                <c:pt idx="4">
                  <c:v>Não soube</c:v>
                </c:pt>
              </c:strCache>
            </c:strRef>
          </c:cat>
          <c:val>
            <c:numRef>
              <c:f>'Question 8'!$C$18:$G$18</c:f>
              <c:numCache>
                <c:formatCode>0.0%</c:formatCode>
                <c:ptCount val="5"/>
                <c:pt idx="0">
                  <c:v>2.3809523809523812E-2</c:v>
                </c:pt>
                <c:pt idx="1">
                  <c:v>0.22527472527472522</c:v>
                </c:pt>
                <c:pt idx="2">
                  <c:v>0.54395604395604369</c:v>
                </c:pt>
                <c:pt idx="3">
                  <c:v>0.12454212454212457</c:v>
                </c:pt>
                <c:pt idx="4">
                  <c:v>8.2417582417582416E-2</c:v>
                </c:pt>
              </c:numCache>
            </c:numRef>
          </c:val>
        </c:ser>
        <c:gapWidth val="100"/>
        <c:overlap val="-24"/>
        <c:axId val="52581888"/>
        <c:axId val="52583424"/>
      </c:barChart>
      <c:catAx>
        <c:axId val="525818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2700">
            <a:solidFill>
              <a:srgbClr val="DDDDDD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Bariol Regular"/>
                <a:ea typeface="Bariol Regular"/>
                <a:cs typeface="Bariol Regular"/>
              </a:defRPr>
            </a:pPr>
            <a:endParaRPr lang="pt-BR"/>
          </a:p>
        </c:txPr>
        <c:crossAx val="52583424"/>
        <c:crosses val="autoZero"/>
        <c:auto val="1"/>
        <c:lblAlgn val="ctr"/>
        <c:lblOffset val="100"/>
      </c:catAx>
      <c:valAx>
        <c:axId val="52583424"/>
        <c:scaling>
          <c:orientation val="minMax"/>
        </c:scaling>
        <c:delete val="1"/>
        <c:axPos val="l"/>
        <c:majorGridlines>
          <c:spPr>
            <a:ln w="3175">
              <a:solidFill>
                <a:srgbClr val="DDDDDD"/>
              </a:solidFill>
              <a:prstDash val="solid"/>
            </a:ln>
          </c:spPr>
        </c:majorGridlines>
        <c:numFmt formatCode="0.0%" sourceLinked="1"/>
        <c:tickLblPos val="none"/>
        <c:crossAx val="52581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1.715226470727145E-2"/>
          <c:w val="0.37002454811302116"/>
          <c:h val="0.95199940624388601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Bariol Regular"/>
              <a:ea typeface="Bariol Regular"/>
              <a:cs typeface="Bariol Regular"/>
            </a:defRPr>
          </a:pPr>
          <a:endParaRPr lang="pt-BR"/>
        </a:p>
      </c:txPr>
    </c:legend>
    <c:plotVisOnly val="1"/>
    <c:dispBlanksAs val="gap"/>
  </c:chart>
  <c:spPr>
    <a:noFill/>
    <a:ln w="6350">
      <a:noFill/>
    </a:ln>
  </c:spPr>
  <c:txPr>
    <a:bodyPr/>
    <a:lstStyle/>
    <a:p>
      <a:pPr>
        <a:defRPr sz="1100" b="0" i="0" u="none" strike="noStrike" baseline="0">
          <a:solidFill>
            <a:srgbClr val="333333"/>
          </a:solidFill>
          <a:latin typeface="Bariol Regular"/>
          <a:ea typeface="Bariol Regular"/>
          <a:cs typeface="Bariol Regular"/>
        </a:defRPr>
      </a:pPr>
      <a:endParaRPr lang="pt-B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5867731120412395"/>
          <c:y val="5.0925925925925923E-2"/>
          <c:w val="0.39095333363520363"/>
          <c:h val="0.89814814814814814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9'!$H$1:$H$10</c:f>
              <c:strCache>
                <c:ptCount val="10"/>
                <c:pt idx="0">
                  <c:v>Mudanças da rede credenciada</c:v>
                </c:pt>
                <c:pt idx="1">
                  <c:v>Introdução de tecnologias que facilitam a utilização do plano</c:v>
                </c:pt>
                <c:pt idx="2">
                  <c:v>Autocuidado e prevenção da saúde</c:v>
                </c:pt>
                <c:pt idx="3">
                  <c:v>Ações e campanhas da FioSaúde</c:v>
                </c:pt>
                <c:pt idx="4">
                  <c:v>Alteração e/ou criação de novos planos da FioSaúde</c:v>
                </c:pt>
                <c:pt idx="5">
                  <c:v>Informações sobre o crescimento da FioSaúde</c:v>
                </c:pt>
                <c:pt idx="6">
                  <c:v>Prazos propostos pela ANS</c:v>
                </c:pt>
                <c:pt idx="7">
                  <c:v>Informações sobre o mercado de saúde</c:v>
                </c:pt>
                <c:pt idx="8">
                  <c:v>Nenhum</c:v>
                </c:pt>
                <c:pt idx="9">
                  <c:v>Não soube</c:v>
                </c:pt>
              </c:strCache>
            </c:strRef>
          </c:cat>
          <c:val>
            <c:numRef>
              <c:f>'Question 9'!$K$1:$K$10</c:f>
              <c:numCache>
                <c:formatCode>0.0%</c:formatCode>
                <c:ptCount val="10"/>
                <c:pt idx="0">
                  <c:v>0.8443223443223441</c:v>
                </c:pt>
                <c:pt idx="1">
                  <c:v>0.57875457875457903</c:v>
                </c:pt>
                <c:pt idx="2">
                  <c:v>0.512820512820513</c:v>
                </c:pt>
                <c:pt idx="3">
                  <c:v>0.49084249084249093</c:v>
                </c:pt>
                <c:pt idx="4">
                  <c:v>0.42673992673992672</c:v>
                </c:pt>
                <c:pt idx="5">
                  <c:v>0.27106227106227126</c:v>
                </c:pt>
                <c:pt idx="6">
                  <c:v>0.22527472527472522</c:v>
                </c:pt>
                <c:pt idx="7">
                  <c:v>0.16117216117216121</c:v>
                </c:pt>
                <c:pt idx="8">
                  <c:v>5.4945054945054967E-3</c:v>
                </c:pt>
                <c:pt idx="9">
                  <c:v>3.1135531135531136E-2</c:v>
                </c:pt>
              </c:numCache>
            </c:numRef>
          </c:val>
        </c:ser>
        <c:overlap val="100"/>
        <c:axId val="52764032"/>
        <c:axId val="52790400"/>
      </c:barChart>
      <c:catAx>
        <c:axId val="5276403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3175">
            <a:solidFill>
              <a:srgbClr val="DDDDDD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Bariol Regular"/>
                <a:ea typeface="Bariol Regular"/>
                <a:cs typeface="Bariol Regular"/>
              </a:defRPr>
            </a:pPr>
            <a:endParaRPr lang="pt-BR"/>
          </a:p>
        </c:txPr>
        <c:crossAx val="52790400"/>
        <c:crosses val="autoZero"/>
        <c:auto val="1"/>
        <c:lblAlgn val="ctr"/>
        <c:lblOffset val="100"/>
      </c:catAx>
      <c:valAx>
        <c:axId val="52790400"/>
        <c:scaling>
          <c:orientation val="minMax"/>
        </c:scaling>
        <c:delete val="1"/>
        <c:axPos val="t"/>
        <c:numFmt formatCode="0.0%" sourceLinked="1"/>
        <c:tickLblPos val="none"/>
        <c:crossAx val="5276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10'!$G$1:$G$10</c:f>
              <c:strCache>
                <c:ptCount val="10"/>
                <c:pt idx="0">
                  <c:v>Informações sobre o mercado de saúde</c:v>
                </c:pt>
                <c:pt idx="1">
                  <c:v>Nenhum</c:v>
                </c:pt>
                <c:pt idx="2">
                  <c:v>Prazos propostos pela ANS</c:v>
                </c:pt>
                <c:pt idx="3">
                  <c:v>Informações sobre o crescimento da FioSaúde</c:v>
                </c:pt>
                <c:pt idx="4">
                  <c:v>Autocuidado e prevenção da saúde</c:v>
                </c:pt>
                <c:pt idx="5">
                  <c:v>Alteração e/ou criação de novos planos da FioSaúde</c:v>
                </c:pt>
                <c:pt idx="6">
                  <c:v>Ações e campanhas da FioSaúde</c:v>
                </c:pt>
                <c:pt idx="7">
                  <c:v>Introdução de tecnologias que facilitam a utilização do plano</c:v>
                </c:pt>
                <c:pt idx="8">
                  <c:v>Mudanças da rede credenciada</c:v>
                </c:pt>
                <c:pt idx="9">
                  <c:v>Não soube</c:v>
                </c:pt>
              </c:strCache>
            </c:strRef>
          </c:cat>
          <c:val>
            <c:numRef>
              <c:f>'Question 10'!$I$1:$I$10</c:f>
              <c:numCache>
                <c:formatCode>0.0%</c:formatCode>
                <c:ptCount val="10"/>
                <c:pt idx="0">
                  <c:v>0.3772893772893775</c:v>
                </c:pt>
                <c:pt idx="1">
                  <c:v>0.23992673992673993</c:v>
                </c:pt>
                <c:pt idx="2">
                  <c:v>0.21611721611721624</c:v>
                </c:pt>
                <c:pt idx="3">
                  <c:v>0.13553113553113563</c:v>
                </c:pt>
                <c:pt idx="4">
                  <c:v>6.95970695970696E-2</c:v>
                </c:pt>
                <c:pt idx="5">
                  <c:v>6.5934065934065936E-2</c:v>
                </c:pt>
                <c:pt idx="6">
                  <c:v>6.0439560439560454E-2</c:v>
                </c:pt>
                <c:pt idx="7">
                  <c:v>5.8608058608058594E-2</c:v>
                </c:pt>
                <c:pt idx="8">
                  <c:v>1.4652014652014652E-2</c:v>
                </c:pt>
                <c:pt idx="9">
                  <c:v>0.16117216117216121</c:v>
                </c:pt>
              </c:numCache>
            </c:numRef>
          </c:val>
        </c:ser>
        <c:overlap val="100"/>
        <c:axId val="52704000"/>
        <c:axId val="52705536"/>
      </c:barChart>
      <c:catAx>
        <c:axId val="5270400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2705536"/>
        <c:crosses val="autoZero"/>
        <c:auto val="1"/>
        <c:lblAlgn val="ctr"/>
        <c:lblOffset val="100"/>
      </c:catAx>
      <c:valAx>
        <c:axId val="52705536"/>
        <c:scaling>
          <c:orientation val="minMax"/>
        </c:scaling>
        <c:delete val="1"/>
        <c:axPos val="t"/>
        <c:numFmt formatCode="0.0%" sourceLinked="1"/>
        <c:tickLblPos val="none"/>
        <c:crossAx val="52704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/>
      </a:pPr>
      <a:endParaRPr lang="pt-BR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11'!$G$1:$G$10</c:f>
              <c:strCache>
                <c:ptCount val="10"/>
                <c:pt idx="0">
                  <c:v>Informativo FioSaúde</c:v>
                </c:pt>
                <c:pt idx="1">
                  <c:v>E-mail</c:v>
                </c:pt>
                <c:pt idx="2">
                  <c:v>Boletim Saúde em Suas Mãos</c:v>
                </c:pt>
                <c:pt idx="3">
                  <c:v>No site da FioSaúde</c:v>
                </c:pt>
                <c:pt idx="4">
                  <c:v>Na intranet da Fiocruz</c:v>
                </c:pt>
                <c:pt idx="5">
                  <c:v>App FioSaúde de Bolso</c:v>
                </c:pt>
                <c:pt idx="6">
                  <c:v>Pelas redes sociais</c:v>
                </c:pt>
                <c:pt idx="7">
                  <c:v>Web TV</c:v>
                </c:pt>
                <c:pt idx="8">
                  <c:v>Prefiro não as receber</c:v>
                </c:pt>
                <c:pt idx="9">
                  <c:v>Não soube</c:v>
                </c:pt>
              </c:strCache>
            </c:strRef>
          </c:cat>
          <c:val>
            <c:numRef>
              <c:f>'Question 11'!$I$1:$I$10</c:f>
              <c:numCache>
                <c:formatCode>0.0%</c:formatCode>
                <c:ptCount val="10"/>
                <c:pt idx="0">
                  <c:v>0.60805860805860823</c:v>
                </c:pt>
                <c:pt idx="1">
                  <c:v>0.52014652014652019</c:v>
                </c:pt>
                <c:pt idx="2">
                  <c:v>0.22893772893772893</c:v>
                </c:pt>
                <c:pt idx="3">
                  <c:v>0.21428571428571427</c:v>
                </c:pt>
                <c:pt idx="4">
                  <c:v>4.5787545787545778E-2</c:v>
                </c:pt>
                <c:pt idx="5">
                  <c:v>4.395604395604398E-2</c:v>
                </c:pt>
                <c:pt idx="6">
                  <c:v>3.8461538461538464E-2</c:v>
                </c:pt>
                <c:pt idx="7">
                  <c:v>1.6483516483516487E-2</c:v>
                </c:pt>
                <c:pt idx="8">
                  <c:v>3.6630036630036639E-3</c:v>
                </c:pt>
                <c:pt idx="9">
                  <c:v>6.0439560439560454E-2</c:v>
                </c:pt>
              </c:numCache>
            </c:numRef>
          </c:val>
        </c:ser>
        <c:gapWidth val="80"/>
        <c:overlap val="25"/>
        <c:axId val="52841088"/>
        <c:axId val="52863360"/>
      </c:barChart>
      <c:catAx>
        <c:axId val="52841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2863360"/>
        <c:crosses val="autoZero"/>
        <c:auto val="1"/>
        <c:lblAlgn val="ctr"/>
        <c:lblOffset val="100"/>
      </c:catAx>
      <c:valAx>
        <c:axId val="52863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2841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6489282589676336E-2"/>
                  <c:y val="-0.2585684601924763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917541557305365E-2"/>
                  <c:y val="0.11548082531350248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852143482064739E-3"/>
                  <c:y val="1.15740740740740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12'!$B$4:$B$6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12'!$C$4:$C$6</c:f>
              <c:numCache>
                <c:formatCode>0.0%</c:formatCode>
                <c:ptCount val="3"/>
                <c:pt idx="0">
                  <c:v>0.91</c:v>
                </c:pt>
                <c:pt idx="1">
                  <c:v>8.1000000000000003E-2</c:v>
                </c:pt>
                <c:pt idx="2">
                  <c:v>9.0000000000000028E-3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741666666666654"/>
          <c:y val="0.6657261592300967"/>
          <c:w val="0.17674475065616807"/>
          <c:h val="0.22420056867891508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7260039370078745"/>
                  <c:y val="-0.1613462379702537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12508748906387"/>
                  <c:y val="6.918452901720621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'Question 13'!$B$4:$B$6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13'!$C$4:$C$6</c:f>
              <c:numCache>
                <c:formatCode>0.0%</c:formatCode>
                <c:ptCount val="3"/>
                <c:pt idx="0">
                  <c:v>0.7250000000000002</c:v>
                </c:pt>
                <c:pt idx="1">
                  <c:v>0.17400000000000004</c:v>
                </c:pt>
                <c:pt idx="2">
                  <c:v>0.10099999999999998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35277777777777"/>
          <c:y val="0.66109652960046661"/>
          <c:w val="0.18230030621172361"/>
          <c:h val="0.22420056867891508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15'!$H$1:$H$8</c:f>
              <c:strCache>
                <c:ptCount val="8"/>
                <c:pt idx="0">
                  <c:v>Já vejo as informações em outros veículos</c:v>
                </c:pt>
                <c:pt idx="1">
                  <c:v>Não tenho interesse pelas matérias deste informativo</c:v>
                </c:pt>
                <c:pt idx="2">
                  <c:v>A aparência não chama minha atenção</c:v>
                </c:pt>
                <c:pt idx="3">
                  <c:v>As matérias são muito longas</c:v>
                </c:pt>
                <c:pt idx="4">
                  <c:v>Falta de tempo (desinteresse)</c:v>
                </c:pt>
                <c:pt idx="5">
                  <c:v>As informações são desatualizadas</c:v>
                </c:pt>
                <c:pt idx="6">
                  <c:v>Não tenho interesse por informações da FioSaúde</c:v>
                </c:pt>
                <c:pt idx="7">
                  <c:v>Não soube</c:v>
                </c:pt>
              </c:strCache>
            </c:strRef>
          </c:cat>
          <c:val>
            <c:numRef>
              <c:f>'Question 15'!$J$1:$J$8</c:f>
              <c:numCache>
                <c:formatCode>0.0%</c:formatCode>
                <c:ptCount val="8"/>
                <c:pt idx="0">
                  <c:v>0.37500000000000011</c:v>
                </c:pt>
                <c:pt idx="1">
                  <c:v>0.22916666666666666</c:v>
                </c:pt>
                <c:pt idx="2">
                  <c:v>0.18055555555555555</c:v>
                </c:pt>
                <c:pt idx="3">
                  <c:v>0.13194444444444456</c:v>
                </c:pt>
                <c:pt idx="4">
                  <c:v>0.11805555555555558</c:v>
                </c:pt>
                <c:pt idx="5">
                  <c:v>0.1111111111111111</c:v>
                </c:pt>
                <c:pt idx="6">
                  <c:v>2.7777777777777801E-2</c:v>
                </c:pt>
                <c:pt idx="7">
                  <c:v>0.1111111111111111</c:v>
                </c:pt>
              </c:numCache>
            </c:numRef>
          </c:val>
        </c:ser>
        <c:gapWidth val="80"/>
        <c:overlap val="25"/>
        <c:axId val="54073600"/>
        <c:axId val="54136832"/>
      </c:barChart>
      <c:catAx>
        <c:axId val="54073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4136832"/>
        <c:crosses val="autoZero"/>
        <c:auto val="1"/>
        <c:lblAlgn val="ctr"/>
        <c:lblOffset val="100"/>
      </c:catAx>
      <c:valAx>
        <c:axId val="54136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4073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8648928258967651"/>
                  <c:y val="-0.11967957130358717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236198600174978"/>
                  <c:y val="-0.1206302857976087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313495188101491"/>
                  <c:y val="0.13038969087197438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14'!$B$4:$B$6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todas</c:v>
                </c:pt>
              </c:strCache>
            </c:strRef>
          </c:cat>
          <c:val>
            <c:numRef>
              <c:f>'Question 14'!$C$4:$C$6</c:f>
              <c:numCache>
                <c:formatCode>0.0%</c:formatCode>
                <c:ptCount val="3"/>
                <c:pt idx="0">
                  <c:v>0.59799999999999998</c:v>
                </c:pt>
                <c:pt idx="1">
                  <c:v>6.7000000000000004E-2</c:v>
                </c:pt>
                <c:pt idx="2">
                  <c:v>0.33500000000000013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30555555555582"/>
          <c:y val="0.67498541848935611"/>
          <c:w val="0.22674475065616811"/>
          <c:h val="0.22420056867891508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25'!$B$4:$B$8</c:f>
              <c:strCache>
                <c:ptCount val="5"/>
                <c:pt idx="0">
                  <c:v>Muito ruins</c:v>
                </c:pt>
                <c:pt idx="1">
                  <c:v>Ruins</c:v>
                </c:pt>
                <c:pt idx="2">
                  <c:v>Boas</c:v>
                </c:pt>
                <c:pt idx="3">
                  <c:v>Muito boas</c:v>
                </c:pt>
                <c:pt idx="4">
                  <c:v>Não soube</c:v>
                </c:pt>
              </c:strCache>
            </c:strRef>
          </c:cat>
          <c:val>
            <c:numRef>
              <c:f>'Question 25'!$C$4:$C$8</c:f>
              <c:numCache>
                <c:formatCode>0.0%</c:formatCode>
                <c:ptCount val="5"/>
                <c:pt idx="0">
                  <c:v>1.3999999999999999E-2</c:v>
                </c:pt>
                <c:pt idx="1">
                  <c:v>4.1000000000000002E-2</c:v>
                </c:pt>
                <c:pt idx="2">
                  <c:v>0.87700000000000022</c:v>
                </c:pt>
                <c:pt idx="3">
                  <c:v>4.1000000000000002E-2</c:v>
                </c:pt>
                <c:pt idx="4">
                  <c:v>2.7000000000000014E-2</c:v>
                </c:pt>
              </c:numCache>
            </c:numRef>
          </c:val>
        </c:ser>
        <c:gapWidth val="80"/>
        <c:overlap val="25"/>
        <c:axId val="46572288"/>
        <c:axId val="46573824"/>
      </c:barChart>
      <c:catAx>
        <c:axId val="46572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46573824"/>
        <c:crosses val="autoZero"/>
        <c:auto val="1"/>
        <c:lblAlgn val="ctr"/>
        <c:lblOffset val="100"/>
      </c:catAx>
      <c:valAx>
        <c:axId val="4657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46572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16'!$B$4:$B$8</c:f>
              <c:strCache>
                <c:ptCount val="5"/>
                <c:pt idx="0">
                  <c:v>Muito ruim</c:v>
                </c:pt>
                <c:pt idx="1">
                  <c:v>Ruim</c:v>
                </c:pt>
                <c:pt idx="2">
                  <c:v>Bom</c:v>
                </c:pt>
                <c:pt idx="3">
                  <c:v>Muito bom</c:v>
                </c:pt>
                <c:pt idx="4">
                  <c:v>Não soube</c:v>
                </c:pt>
              </c:strCache>
            </c:strRef>
          </c:cat>
          <c:val>
            <c:numRef>
              <c:f>'Question 16'!$C$4:$C$8</c:f>
              <c:numCache>
                <c:formatCode>0.0%</c:formatCode>
                <c:ptCount val="5"/>
                <c:pt idx="0">
                  <c:v>1.3999999999999999E-2</c:v>
                </c:pt>
                <c:pt idx="1">
                  <c:v>9.8000000000000032E-2</c:v>
                </c:pt>
                <c:pt idx="2">
                  <c:v>0.64700000000000024</c:v>
                </c:pt>
                <c:pt idx="3">
                  <c:v>0.19600000000000001</c:v>
                </c:pt>
                <c:pt idx="4">
                  <c:v>4.5000000000000012E-2</c:v>
                </c:pt>
              </c:numCache>
            </c:numRef>
          </c:val>
        </c:ser>
        <c:gapWidth val="80"/>
        <c:overlap val="25"/>
        <c:axId val="54318208"/>
        <c:axId val="54319744"/>
      </c:barChart>
      <c:catAx>
        <c:axId val="54318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4319744"/>
        <c:crosses val="autoZero"/>
        <c:auto val="1"/>
        <c:lblAlgn val="ctr"/>
        <c:lblOffset val="100"/>
      </c:catAx>
      <c:valAx>
        <c:axId val="54319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4318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17'!$G$1:$G$7</c:f>
              <c:strCache>
                <c:ptCount val="7"/>
                <c:pt idx="0">
                  <c:v>Temas mais interessantes</c:v>
                </c:pt>
                <c:pt idx="1">
                  <c:v>Aumentar divulgação sobre sua disponibilização em meio digital</c:v>
                </c:pt>
                <c:pt idx="2">
                  <c:v>Abertura para sugestão de temas pelos beneficiários</c:v>
                </c:pt>
                <c:pt idx="3">
                  <c:v>Aparência mais chamativa</c:v>
                </c:pt>
                <c:pt idx="4">
                  <c:v>Maior quantidade de matérias</c:v>
                </c:pt>
                <c:pt idx="5">
                  <c:v>Aumentar a frequência de publicação</c:v>
                </c:pt>
                <c:pt idx="6">
                  <c:v>Não soube</c:v>
                </c:pt>
              </c:strCache>
            </c:strRef>
          </c:cat>
          <c:val>
            <c:numRef>
              <c:f>'Question 17'!$J$1:$J$7</c:f>
              <c:numCache>
                <c:formatCode>0.0%</c:formatCode>
                <c:ptCount val="7"/>
                <c:pt idx="0">
                  <c:v>0.41044776119403004</c:v>
                </c:pt>
                <c:pt idx="1">
                  <c:v>0.33208955223880621</c:v>
                </c:pt>
                <c:pt idx="2">
                  <c:v>0.27985074626865686</c:v>
                </c:pt>
                <c:pt idx="3">
                  <c:v>0.21268656716417911</c:v>
                </c:pt>
                <c:pt idx="4">
                  <c:v>0.16417910447761189</c:v>
                </c:pt>
                <c:pt idx="5">
                  <c:v>9.3283582089552231E-2</c:v>
                </c:pt>
                <c:pt idx="6">
                  <c:v>0.14552238805970155</c:v>
                </c:pt>
              </c:numCache>
            </c:numRef>
          </c:val>
        </c:ser>
        <c:gapWidth val="80"/>
        <c:overlap val="25"/>
        <c:axId val="54370304"/>
        <c:axId val="54371840"/>
      </c:barChart>
      <c:catAx>
        <c:axId val="54370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4371840"/>
        <c:crosses val="autoZero"/>
        <c:auto val="1"/>
        <c:lblAlgn val="ctr"/>
        <c:lblOffset val="100"/>
      </c:catAx>
      <c:valAx>
        <c:axId val="54371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4370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892670603674543"/>
                  <c:y val="2.846857684456109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902865266841645"/>
                  <c:y val="-5.11858413531641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748031496062988E-3"/>
                  <c:y val="1.15740740740740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18'!$B$4:$B$6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18'!$C$4:$C$6</c:f>
              <c:numCache>
                <c:formatCode>0.0%</c:formatCode>
                <c:ptCount val="3"/>
                <c:pt idx="0">
                  <c:v>0.443</c:v>
                </c:pt>
                <c:pt idx="1">
                  <c:v>0.54700000000000004</c:v>
                </c:pt>
                <c:pt idx="2">
                  <c:v>9.0000000000000028E-3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908333333333368"/>
          <c:y val="0.64720764071157799"/>
          <c:w val="0.20174475065616809"/>
          <c:h val="0.22420056867891508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6982261592300965"/>
                  <c:y val="5.1616724992709279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680643044619434"/>
                  <c:y val="-0.1345191746864977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'Question 19'!$B$4:$B$6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19'!$C$4:$C$6</c:f>
              <c:numCache>
                <c:formatCode>0.0%</c:formatCode>
                <c:ptCount val="3"/>
                <c:pt idx="0">
                  <c:v>0.43100000000000016</c:v>
                </c:pt>
                <c:pt idx="1">
                  <c:v>0.49800000000000011</c:v>
                </c:pt>
                <c:pt idx="2">
                  <c:v>7.0999999999999994E-2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63055555555558"/>
          <c:y val="0.66109652960046661"/>
          <c:w val="0.20174475065616809"/>
          <c:h val="0.22420056867891508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315594925634304"/>
                  <c:y val="-0.2354203120443279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291754155730545"/>
                  <c:y val="0.1201104549431321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01006124234467E-2"/>
                  <c:y val="1.15740740740740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'Question 20'!$B$4:$B$7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Não todas</c:v>
                </c:pt>
                <c:pt idx="3">
                  <c:v>Não soube</c:v>
                </c:pt>
              </c:strCache>
            </c:strRef>
          </c:cat>
          <c:val>
            <c:numRef>
              <c:f>'Question 20'!$C$4:$C$7</c:f>
              <c:numCache>
                <c:formatCode>0.0%</c:formatCode>
                <c:ptCount val="4"/>
                <c:pt idx="0">
                  <c:v>0.77700000000000025</c:v>
                </c:pt>
                <c:pt idx="1">
                  <c:v>0.15500000000000005</c:v>
                </c:pt>
                <c:pt idx="2">
                  <c:v>5.8000000000000003E-2</c:v>
                </c:pt>
                <c:pt idx="3">
                  <c:v>1.0000000000000004E-2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186111111111134"/>
          <c:y val="0.63794838145231869"/>
          <c:w val="0.2156336395450569"/>
          <c:h val="0.22420056867891508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21'!$B$4:$B$8</c:f>
              <c:strCache>
                <c:ptCount val="5"/>
                <c:pt idx="0">
                  <c:v>Muito ruim</c:v>
                </c:pt>
                <c:pt idx="1">
                  <c:v>Ruim</c:v>
                </c:pt>
                <c:pt idx="2">
                  <c:v>Bom</c:v>
                </c:pt>
                <c:pt idx="3">
                  <c:v>Muito bom</c:v>
                </c:pt>
                <c:pt idx="4">
                  <c:v>Não soube</c:v>
                </c:pt>
              </c:strCache>
            </c:strRef>
          </c:cat>
          <c:val>
            <c:numRef>
              <c:f>'Question 21'!$C$4:$C$8</c:f>
              <c:numCache>
                <c:formatCode>0.0%</c:formatCode>
                <c:ptCount val="5"/>
                <c:pt idx="0">
                  <c:v>1.2E-2</c:v>
                </c:pt>
                <c:pt idx="1">
                  <c:v>7.0999999999999994E-2</c:v>
                </c:pt>
                <c:pt idx="2">
                  <c:v>0.63100000000000023</c:v>
                </c:pt>
                <c:pt idx="3">
                  <c:v>0.26200000000000001</c:v>
                </c:pt>
                <c:pt idx="4">
                  <c:v>2.4E-2</c:v>
                </c:pt>
              </c:numCache>
            </c:numRef>
          </c:val>
        </c:ser>
        <c:gapWidth val="80"/>
        <c:overlap val="25"/>
        <c:axId val="55808768"/>
        <c:axId val="55810304"/>
      </c:barChart>
      <c:catAx>
        <c:axId val="55808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5810304"/>
        <c:crosses val="autoZero"/>
        <c:auto val="1"/>
        <c:lblAlgn val="ctr"/>
        <c:lblOffset val="100"/>
      </c:catAx>
      <c:valAx>
        <c:axId val="55810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5808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22'!$G$1:$G$7</c:f>
              <c:strCache>
                <c:ptCount val="7"/>
                <c:pt idx="0">
                  <c:v>Aumentar divulgação sobre sua disponibilização em meio digital</c:v>
                </c:pt>
                <c:pt idx="1">
                  <c:v>Temas mais interessantes</c:v>
                </c:pt>
                <c:pt idx="2">
                  <c:v>Abertura para sugestão de temas pelos beneficiários</c:v>
                </c:pt>
                <c:pt idx="3">
                  <c:v>Maior quantidade de matérias</c:v>
                </c:pt>
                <c:pt idx="4">
                  <c:v>Aparência mais chamativa</c:v>
                </c:pt>
                <c:pt idx="5">
                  <c:v>Aumentar a frequência de publicação</c:v>
                </c:pt>
                <c:pt idx="6">
                  <c:v>Não soube</c:v>
                </c:pt>
              </c:strCache>
            </c:strRef>
          </c:cat>
          <c:val>
            <c:numRef>
              <c:f>'Question 22'!$J$1:$J$7</c:f>
              <c:numCache>
                <c:formatCode>0.0%</c:formatCode>
                <c:ptCount val="7"/>
                <c:pt idx="0">
                  <c:v>0.31666666666666687</c:v>
                </c:pt>
                <c:pt idx="1">
                  <c:v>0.28333333333333333</c:v>
                </c:pt>
                <c:pt idx="2">
                  <c:v>0.28333333333333333</c:v>
                </c:pt>
                <c:pt idx="3">
                  <c:v>0.26666666666666677</c:v>
                </c:pt>
                <c:pt idx="4">
                  <c:v>0.16666666666666666</c:v>
                </c:pt>
                <c:pt idx="5">
                  <c:v>0.13333333333333339</c:v>
                </c:pt>
                <c:pt idx="6">
                  <c:v>0.2</c:v>
                </c:pt>
              </c:numCache>
            </c:numRef>
          </c:val>
        </c:ser>
        <c:gapWidth val="80"/>
        <c:overlap val="25"/>
        <c:axId val="55840128"/>
        <c:axId val="55846016"/>
      </c:barChart>
      <c:catAx>
        <c:axId val="55840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5846016"/>
        <c:crosses val="autoZero"/>
        <c:auto val="1"/>
        <c:lblAlgn val="ctr"/>
        <c:lblOffset val="100"/>
      </c:catAx>
      <c:valAx>
        <c:axId val="55846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5840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315594925634296"/>
                  <c:y val="0.1071722805482649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291754155730547"/>
                  <c:y val="-0.16229695246427536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72353455818023E-2"/>
                  <c:y val="1.041666666666666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23'!$B$4:$B$6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23'!$C$4:$C$6</c:f>
              <c:numCache>
                <c:formatCode>0.0%</c:formatCode>
                <c:ptCount val="3"/>
                <c:pt idx="0">
                  <c:v>0.31700000000000012</c:v>
                </c:pt>
                <c:pt idx="1">
                  <c:v>0.63300000000000023</c:v>
                </c:pt>
                <c:pt idx="2">
                  <c:v>0.05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797222222222238"/>
          <c:y val="0.67035578885972591"/>
          <c:w val="0.18785586176727914"/>
          <c:h val="0.22420056867891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8926706036745419"/>
                  <c:y val="3.772783610382037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791754155730546"/>
                  <c:y val="-5.11858413531641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643810148731413E-2"/>
                  <c:y val="1.15740740740740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24'!$B$4:$B$6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24'!$C$4:$C$6</c:f>
              <c:numCache>
                <c:formatCode>0.0%</c:formatCode>
                <c:ptCount val="3"/>
                <c:pt idx="0">
                  <c:v>0.43500000000000011</c:v>
                </c:pt>
                <c:pt idx="1">
                  <c:v>0.53500000000000003</c:v>
                </c:pt>
                <c:pt idx="2">
                  <c:v>2.8999999999999998E-2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575000000000029"/>
          <c:y val="0.62868912219305972"/>
          <c:w val="0.21007808398950134"/>
          <c:h val="0.22420056867891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25'!$B$4:$B$8</c:f>
              <c:strCache>
                <c:ptCount val="5"/>
                <c:pt idx="0">
                  <c:v>Muito ruins</c:v>
                </c:pt>
                <c:pt idx="1">
                  <c:v>Ruins</c:v>
                </c:pt>
                <c:pt idx="2">
                  <c:v>Boas</c:v>
                </c:pt>
                <c:pt idx="3">
                  <c:v>Muito boas</c:v>
                </c:pt>
                <c:pt idx="4">
                  <c:v>Não soube</c:v>
                </c:pt>
              </c:strCache>
            </c:strRef>
          </c:cat>
          <c:val>
            <c:numRef>
              <c:f>'Question 25'!$C$4:$C$8</c:f>
              <c:numCache>
                <c:formatCode>0.0%</c:formatCode>
                <c:ptCount val="5"/>
                <c:pt idx="0">
                  <c:v>1.3999999999999999E-2</c:v>
                </c:pt>
                <c:pt idx="1">
                  <c:v>4.1000000000000002E-2</c:v>
                </c:pt>
                <c:pt idx="2">
                  <c:v>0.87700000000000022</c:v>
                </c:pt>
                <c:pt idx="3">
                  <c:v>4.1000000000000002E-2</c:v>
                </c:pt>
                <c:pt idx="4">
                  <c:v>2.7000000000000014E-2</c:v>
                </c:pt>
              </c:numCache>
            </c:numRef>
          </c:val>
        </c:ser>
        <c:gapWidth val="80"/>
        <c:overlap val="25"/>
        <c:axId val="60834560"/>
        <c:axId val="60836096"/>
      </c:barChart>
      <c:catAx>
        <c:axId val="60834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0836096"/>
        <c:crosses val="autoZero"/>
        <c:auto val="1"/>
        <c:lblAlgn val="ctr"/>
        <c:lblOffset val="100"/>
      </c:catAx>
      <c:valAx>
        <c:axId val="60836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0834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21'!$B$4:$B$8</c:f>
              <c:strCache>
                <c:ptCount val="5"/>
                <c:pt idx="0">
                  <c:v>Muito ruim</c:v>
                </c:pt>
                <c:pt idx="1">
                  <c:v>Ruim</c:v>
                </c:pt>
                <c:pt idx="2">
                  <c:v>Bom</c:v>
                </c:pt>
                <c:pt idx="3">
                  <c:v>Muito bom</c:v>
                </c:pt>
                <c:pt idx="4">
                  <c:v>Não soube</c:v>
                </c:pt>
              </c:strCache>
            </c:strRef>
          </c:cat>
          <c:val>
            <c:numRef>
              <c:f>'Question 21'!$C$4:$C$8</c:f>
              <c:numCache>
                <c:formatCode>0.0%</c:formatCode>
                <c:ptCount val="5"/>
                <c:pt idx="0">
                  <c:v>1.2E-2</c:v>
                </c:pt>
                <c:pt idx="1">
                  <c:v>7.0999999999999994E-2</c:v>
                </c:pt>
                <c:pt idx="2">
                  <c:v>0.63100000000000023</c:v>
                </c:pt>
                <c:pt idx="3">
                  <c:v>0.26200000000000001</c:v>
                </c:pt>
                <c:pt idx="4">
                  <c:v>2.4E-2</c:v>
                </c:pt>
              </c:numCache>
            </c:numRef>
          </c:val>
        </c:ser>
        <c:gapWidth val="80"/>
        <c:overlap val="25"/>
        <c:axId val="50884608"/>
        <c:axId val="50886144"/>
      </c:barChart>
      <c:catAx>
        <c:axId val="50884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0886144"/>
        <c:crosses val="autoZero"/>
        <c:auto val="1"/>
        <c:lblAlgn val="ctr"/>
        <c:lblOffset val="100"/>
      </c:catAx>
      <c:valAx>
        <c:axId val="50886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0884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26'!$G$1:$G$5</c:f>
              <c:strCache>
                <c:ptCount val="5"/>
                <c:pt idx="0">
                  <c:v>Temas mais interessantes</c:v>
                </c:pt>
                <c:pt idx="1">
                  <c:v>Notícias mais curtas</c:v>
                </c:pt>
                <c:pt idx="2">
                  <c:v>Aparência mais chamativa</c:v>
                </c:pt>
                <c:pt idx="3">
                  <c:v>Melhorar a localização das tvs</c:v>
                </c:pt>
                <c:pt idx="4">
                  <c:v>Não soube</c:v>
                </c:pt>
              </c:strCache>
            </c:strRef>
          </c:cat>
          <c:val>
            <c:numRef>
              <c:f>'Question 26'!$J$1:$J$5</c:f>
              <c:numCache>
                <c:formatCode>0.0%</c:formatCode>
                <c:ptCount val="5"/>
                <c:pt idx="0">
                  <c:v>0.27941176470588247</c:v>
                </c:pt>
                <c:pt idx="1">
                  <c:v>0.26470588235294135</c:v>
                </c:pt>
                <c:pt idx="2">
                  <c:v>0.25</c:v>
                </c:pt>
                <c:pt idx="3">
                  <c:v>5.8823529411764705E-2</c:v>
                </c:pt>
                <c:pt idx="4">
                  <c:v>0.35294117647058826</c:v>
                </c:pt>
              </c:numCache>
            </c:numRef>
          </c:val>
        </c:ser>
        <c:gapWidth val="80"/>
        <c:overlap val="25"/>
        <c:axId val="60878208"/>
        <c:axId val="60949632"/>
      </c:barChart>
      <c:catAx>
        <c:axId val="60878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0949632"/>
        <c:crosses val="autoZero"/>
        <c:auto val="1"/>
        <c:lblAlgn val="ctr"/>
        <c:lblOffset val="100"/>
      </c:catAx>
      <c:valAx>
        <c:axId val="60949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0878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7260039370078739"/>
                  <c:y val="-0.105790682414698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013976377952756"/>
                  <c:y val="4.6036380869058049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094269466316733E-3"/>
                  <c:y val="5.7870370370370385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27'!$B$4:$B$6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27'!$C$4:$C$6</c:f>
              <c:numCache>
                <c:formatCode>0.0%</c:formatCode>
                <c:ptCount val="3"/>
                <c:pt idx="0">
                  <c:v>0.6030000000000002</c:v>
                </c:pt>
                <c:pt idx="1">
                  <c:v>0.38400000000000012</c:v>
                </c:pt>
                <c:pt idx="2">
                  <c:v>1.3000000000000001E-2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40833333333337"/>
          <c:y val="0.6333187518226886"/>
          <c:w val="0.21285586176727916"/>
          <c:h val="0.22420056867891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28'!$G$1:$G$7</c:f>
              <c:strCache>
                <c:ptCount val="7"/>
                <c:pt idx="0">
                  <c:v>Para verificar a rede de atendimento</c:v>
                </c:pt>
                <c:pt idx="1">
                  <c:v>Sempre que quero me informar sobre o meu plano</c:v>
                </c:pt>
                <c:pt idx="2">
                  <c:v>Pesquisar telefones e endereços da FioSaúde</c:v>
                </c:pt>
                <c:pt idx="3">
                  <c:v>Acessar a área restrita do site</c:v>
                </c:pt>
                <c:pt idx="4">
                  <c:v>Para verificar informações sobre notícias gerais da FioSaúde</c:v>
                </c:pt>
                <c:pt idx="5">
                  <c:v>Para utilizar o “Fale Conosco”</c:v>
                </c:pt>
                <c:pt idx="6">
                  <c:v>Não soube</c:v>
                </c:pt>
              </c:strCache>
            </c:strRef>
          </c:cat>
          <c:val>
            <c:numRef>
              <c:f>'Question 28'!$J$1:$J$7</c:f>
              <c:numCache>
                <c:formatCode>0.0%</c:formatCode>
                <c:ptCount val="7"/>
                <c:pt idx="0">
                  <c:v>0.8161993769470407</c:v>
                </c:pt>
                <c:pt idx="1">
                  <c:v>0.45794392523364497</c:v>
                </c:pt>
                <c:pt idx="2">
                  <c:v>0.37071651090342689</c:v>
                </c:pt>
                <c:pt idx="3">
                  <c:v>0.35514018691588795</c:v>
                </c:pt>
                <c:pt idx="4">
                  <c:v>0.17133956386292842</c:v>
                </c:pt>
                <c:pt idx="5">
                  <c:v>0.15264797507788166</c:v>
                </c:pt>
                <c:pt idx="6">
                  <c:v>6.2305295950155796E-3</c:v>
                </c:pt>
              </c:numCache>
            </c:numRef>
          </c:val>
        </c:ser>
        <c:gapWidth val="80"/>
        <c:overlap val="25"/>
        <c:axId val="60809984"/>
        <c:axId val="60811520"/>
      </c:barChart>
      <c:catAx>
        <c:axId val="60809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0811520"/>
        <c:crosses val="autoZero"/>
        <c:auto val="1"/>
        <c:lblAlgn val="ctr"/>
        <c:lblOffset val="100"/>
      </c:catAx>
      <c:valAx>
        <c:axId val="60811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080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29'!$B$4:$B$8</c:f>
              <c:strCache>
                <c:ptCount val="5"/>
                <c:pt idx="0">
                  <c:v>Muito ruim</c:v>
                </c:pt>
                <c:pt idx="1">
                  <c:v>Ruim</c:v>
                </c:pt>
                <c:pt idx="2">
                  <c:v>Bom</c:v>
                </c:pt>
                <c:pt idx="3">
                  <c:v>Muito bom</c:v>
                </c:pt>
                <c:pt idx="4">
                  <c:v>Não soube</c:v>
                </c:pt>
              </c:strCache>
            </c:strRef>
          </c:cat>
          <c:val>
            <c:numRef>
              <c:f>'Question 29'!$C$4:$C$8</c:f>
              <c:numCache>
                <c:formatCode>0.0%</c:formatCode>
                <c:ptCount val="5"/>
                <c:pt idx="0">
                  <c:v>1.9000000000000006E-2</c:v>
                </c:pt>
                <c:pt idx="1">
                  <c:v>0.1</c:v>
                </c:pt>
                <c:pt idx="2">
                  <c:v>0.66400000000000026</c:v>
                </c:pt>
                <c:pt idx="3">
                  <c:v>0.21500000000000005</c:v>
                </c:pt>
                <c:pt idx="4">
                  <c:v>3.0000000000000009E-3</c:v>
                </c:pt>
              </c:numCache>
            </c:numRef>
          </c:val>
        </c:ser>
        <c:gapWidth val="80"/>
        <c:overlap val="25"/>
        <c:axId val="61180928"/>
        <c:axId val="61190912"/>
      </c:barChart>
      <c:catAx>
        <c:axId val="61180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1190912"/>
        <c:crosses val="autoZero"/>
        <c:auto val="1"/>
        <c:lblAlgn val="ctr"/>
        <c:lblOffset val="100"/>
      </c:catAx>
      <c:valAx>
        <c:axId val="6119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1180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30'!$G$1:$G$8</c:f>
              <c:strCache>
                <c:ptCount val="8"/>
                <c:pt idx="0">
                  <c:v>Facilidade de navegação</c:v>
                </c:pt>
                <c:pt idx="1">
                  <c:v>Ser atualizado com maior frequência</c:v>
                </c:pt>
                <c:pt idx="2">
                  <c:v>Aparência mais moderna</c:v>
                </c:pt>
                <c:pt idx="3">
                  <c:v>Maior quantidade de informações</c:v>
                </c:pt>
                <c:pt idx="4">
                  <c:v>Site menos pesado</c:v>
                </c:pt>
                <c:pt idx="5">
                  <c:v>Temas mais interessantes</c:v>
                </c:pt>
                <c:pt idx="6">
                  <c:v>Não ter links indisponíveis ou quebrados</c:v>
                </c:pt>
                <c:pt idx="7">
                  <c:v>Não soube</c:v>
                </c:pt>
              </c:strCache>
            </c:strRef>
          </c:cat>
          <c:val>
            <c:numRef>
              <c:f>'Question 30'!$J$1:$J$8</c:f>
              <c:numCache>
                <c:formatCode>0.0%</c:formatCode>
                <c:ptCount val="8"/>
                <c:pt idx="0">
                  <c:v>0.55600000000000005</c:v>
                </c:pt>
                <c:pt idx="1">
                  <c:v>0.41600000000000009</c:v>
                </c:pt>
                <c:pt idx="2">
                  <c:v>0.29200000000000009</c:v>
                </c:pt>
                <c:pt idx="3">
                  <c:v>0.24000000000000005</c:v>
                </c:pt>
                <c:pt idx="4">
                  <c:v>0.21200000000000005</c:v>
                </c:pt>
                <c:pt idx="5">
                  <c:v>0.16800000000000001</c:v>
                </c:pt>
                <c:pt idx="6">
                  <c:v>0.12000000000000002</c:v>
                </c:pt>
                <c:pt idx="7">
                  <c:v>0.12400000000000003</c:v>
                </c:pt>
              </c:numCache>
            </c:numRef>
          </c:val>
        </c:ser>
        <c:gapWidth val="80"/>
        <c:overlap val="25"/>
        <c:axId val="61237120"/>
        <c:axId val="61238656"/>
      </c:barChart>
      <c:catAx>
        <c:axId val="61237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1238656"/>
        <c:crosses val="autoZero"/>
        <c:auto val="1"/>
        <c:lblAlgn val="ctr"/>
        <c:lblOffset val="100"/>
      </c:catAx>
      <c:valAx>
        <c:axId val="61238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123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2815594925634302"/>
                  <c:y val="-0.26782771945173539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791754155730528"/>
                  <c:y val="0.143258603091280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4768153980753E-2"/>
                  <c:y val="1.041666666666666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31'!$B$4:$B$6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31'!$C$4:$C$6</c:f>
              <c:numCache>
                <c:formatCode>0.0%</c:formatCode>
                <c:ptCount val="3"/>
                <c:pt idx="0">
                  <c:v>0.81299999999999994</c:v>
                </c:pt>
                <c:pt idx="1">
                  <c:v>0.14100000000000001</c:v>
                </c:pt>
                <c:pt idx="2">
                  <c:v>4.7000000000000014E-2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908333333333368"/>
          <c:y val="0.6333187518226886"/>
          <c:w val="0.17674475065616807"/>
          <c:h val="0.22420056867891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32'!$G$1:$G$5</c:f>
              <c:strCache>
                <c:ptCount val="5"/>
                <c:pt idx="0">
                  <c:v>Não sei minha senha de acesso</c:v>
                </c:pt>
                <c:pt idx="1">
                  <c:v>Prefiro receber esse tipo de informação por outro canal</c:v>
                </c:pt>
                <c:pt idx="2">
                  <c:v>Não tenho interesse por esse tipo de informações</c:v>
                </c:pt>
                <c:pt idx="3">
                  <c:v>Nunca precisei</c:v>
                </c:pt>
                <c:pt idx="4">
                  <c:v>Não soube</c:v>
                </c:pt>
              </c:strCache>
            </c:strRef>
          </c:cat>
          <c:val>
            <c:numRef>
              <c:f>'Question 32'!$I$1:$I$5</c:f>
              <c:numCache>
                <c:formatCode>0.0%</c:formatCode>
                <c:ptCount val="5"/>
                <c:pt idx="0">
                  <c:v>0.26</c:v>
                </c:pt>
                <c:pt idx="1">
                  <c:v>0.23</c:v>
                </c:pt>
                <c:pt idx="2">
                  <c:v>7.0000000000000021E-2</c:v>
                </c:pt>
                <c:pt idx="3">
                  <c:v>3.0000000000000002E-2</c:v>
                </c:pt>
                <c:pt idx="4">
                  <c:v>0.48000000000000009</c:v>
                </c:pt>
              </c:numCache>
            </c:numRef>
          </c:val>
        </c:ser>
        <c:gapWidth val="80"/>
        <c:overlap val="25"/>
        <c:axId val="61291520"/>
        <c:axId val="61481728"/>
      </c:barChart>
      <c:catAx>
        <c:axId val="61291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1481728"/>
        <c:crosses val="autoZero"/>
        <c:auto val="1"/>
        <c:lblAlgn val="ctr"/>
        <c:lblOffset val="100"/>
      </c:catAx>
      <c:valAx>
        <c:axId val="61481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1291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1489282589676342E-2"/>
                  <c:y val="0.12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139763779527556E-2"/>
                  <c:y val="-0.2826673228346459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019247594051251E-3"/>
                  <c:y val="5.7870370370370385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33'!$B$4:$B$6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33'!$C$4:$C$6</c:f>
              <c:numCache>
                <c:formatCode>0.0%</c:formatCode>
                <c:ptCount val="3"/>
                <c:pt idx="0">
                  <c:v>9.3000000000000055E-2</c:v>
                </c:pt>
                <c:pt idx="1">
                  <c:v>0.89200000000000002</c:v>
                </c:pt>
                <c:pt idx="2">
                  <c:v>1.4999999999999998E-2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797222222222238"/>
          <c:y val="0.67498541848935611"/>
          <c:w val="0.23507808398950136"/>
          <c:h val="0.22420056867891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34'!$B$4:$B$8</c:f>
              <c:strCache>
                <c:ptCount val="5"/>
                <c:pt idx="0">
                  <c:v>Muito ruim</c:v>
                </c:pt>
                <c:pt idx="1">
                  <c:v>Ruim</c:v>
                </c:pt>
                <c:pt idx="2">
                  <c:v>Boa</c:v>
                </c:pt>
                <c:pt idx="3">
                  <c:v>Muito boa</c:v>
                </c:pt>
                <c:pt idx="4">
                  <c:v>Não soube</c:v>
                </c:pt>
              </c:strCache>
            </c:strRef>
          </c:cat>
          <c:val>
            <c:numRef>
              <c:f>'Question 34'!$C$4:$C$8</c:f>
              <c:numCache>
                <c:formatCode>0.0%</c:formatCode>
                <c:ptCount val="5"/>
                <c:pt idx="0">
                  <c:v>0</c:v>
                </c:pt>
                <c:pt idx="1">
                  <c:v>8.2000000000000017E-2</c:v>
                </c:pt>
                <c:pt idx="2">
                  <c:v>0.67300000000000015</c:v>
                </c:pt>
                <c:pt idx="3">
                  <c:v>0.16300000000000001</c:v>
                </c:pt>
                <c:pt idx="4">
                  <c:v>8.2000000000000017E-2</c:v>
                </c:pt>
              </c:numCache>
            </c:numRef>
          </c:val>
        </c:ser>
        <c:gapWidth val="80"/>
        <c:overlap val="25"/>
        <c:axId val="61539456"/>
        <c:axId val="61540992"/>
      </c:barChart>
      <c:catAx>
        <c:axId val="61539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1540992"/>
        <c:crosses val="autoZero"/>
        <c:auto val="1"/>
        <c:lblAlgn val="ctr"/>
        <c:lblOffset val="100"/>
      </c:catAx>
      <c:valAx>
        <c:axId val="61540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1539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35'!$G$1:$G$6</c:f>
              <c:strCache>
                <c:ptCount val="6"/>
                <c:pt idx="0">
                  <c:v>Ser atualizado com maior frequência</c:v>
                </c:pt>
                <c:pt idx="1">
                  <c:v>Maior quantidade de informações</c:v>
                </c:pt>
                <c:pt idx="2">
                  <c:v>Melhorar a divulgação da página</c:v>
                </c:pt>
                <c:pt idx="3">
                  <c:v>Temas mais interessantes</c:v>
                </c:pt>
                <c:pt idx="4">
                  <c:v>Ter conteúdo em vídeos</c:v>
                </c:pt>
                <c:pt idx="5">
                  <c:v>Não soube</c:v>
                </c:pt>
              </c:strCache>
            </c:strRef>
          </c:cat>
          <c:val>
            <c:numRef>
              <c:f>'Question 35'!$I$1:$I$6</c:f>
              <c:numCache>
                <c:formatCode>0.0%</c:formatCode>
                <c:ptCount val="6"/>
                <c:pt idx="0">
                  <c:v>0.52777777777777779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</c:numCache>
            </c:numRef>
          </c:val>
        </c:ser>
        <c:gapWidth val="80"/>
        <c:overlap val="25"/>
        <c:axId val="61710336"/>
        <c:axId val="61711872"/>
      </c:barChart>
      <c:catAx>
        <c:axId val="61710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1711872"/>
        <c:crosses val="autoZero"/>
        <c:auto val="1"/>
        <c:lblAlgn val="ctr"/>
        <c:lblOffset val="100"/>
      </c:catAx>
      <c:valAx>
        <c:axId val="61711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1710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16'!$B$4:$B$8</c:f>
              <c:strCache>
                <c:ptCount val="5"/>
                <c:pt idx="0">
                  <c:v>Muito ruim</c:v>
                </c:pt>
                <c:pt idx="1">
                  <c:v>Ruim</c:v>
                </c:pt>
                <c:pt idx="2">
                  <c:v>Bom</c:v>
                </c:pt>
                <c:pt idx="3">
                  <c:v>Muito bom</c:v>
                </c:pt>
                <c:pt idx="4">
                  <c:v>Não soube</c:v>
                </c:pt>
              </c:strCache>
            </c:strRef>
          </c:cat>
          <c:val>
            <c:numRef>
              <c:f>'Question 16'!$C$4:$C$8</c:f>
              <c:numCache>
                <c:formatCode>0.0%</c:formatCode>
                <c:ptCount val="5"/>
                <c:pt idx="0">
                  <c:v>1.3999999999999999E-2</c:v>
                </c:pt>
                <c:pt idx="1">
                  <c:v>9.8000000000000032E-2</c:v>
                </c:pt>
                <c:pt idx="2">
                  <c:v>0.64700000000000024</c:v>
                </c:pt>
                <c:pt idx="3">
                  <c:v>0.19600000000000001</c:v>
                </c:pt>
                <c:pt idx="4">
                  <c:v>4.5000000000000012E-2</c:v>
                </c:pt>
              </c:numCache>
            </c:numRef>
          </c:val>
        </c:ser>
        <c:gapWidth val="80"/>
        <c:overlap val="25"/>
        <c:axId val="50916352"/>
        <c:axId val="46600960"/>
      </c:barChart>
      <c:catAx>
        <c:axId val="50916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46600960"/>
        <c:crosses val="autoZero"/>
        <c:auto val="1"/>
        <c:lblAlgn val="ctr"/>
        <c:lblOffset val="100"/>
      </c:catAx>
      <c:valAx>
        <c:axId val="46600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091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315598571011962"/>
                  <c:y val="-7.801296896711440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791757801108194"/>
                  <c:y val="4.36961556276053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'Question 36'!$B$4:$B$6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36'!$C$4:$C$6</c:f>
              <c:numCache>
                <c:formatCode>0.0%</c:formatCode>
                <c:ptCount val="3"/>
                <c:pt idx="0">
                  <c:v>0.6010000000000002</c:v>
                </c:pt>
                <c:pt idx="1">
                  <c:v>0.29800000000000015</c:v>
                </c:pt>
                <c:pt idx="2">
                  <c:v>0.10099999999999998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019444444444475"/>
          <c:y val="0.61942986293380042"/>
          <c:w val="0.2156336395450569"/>
          <c:h val="0.22420056867891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9.4822615923009737E-2"/>
                  <c:y val="-0.2585684601924760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584208223971979E-2"/>
                  <c:y val="0.143258603091280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681102362204743E-3"/>
                  <c:y val="1.15740740740740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37'!$B$4:$B$6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37'!$C$4:$C$6</c:f>
              <c:numCache>
                <c:formatCode>0.0%</c:formatCode>
                <c:ptCount val="3"/>
                <c:pt idx="0">
                  <c:v>0.88300000000000001</c:v>
                </c:pt>
                <c:pt idx="1">
                  <c:v>0.111</c:v>
                </c:pt>
                <c:pt idx="2">
                  <c:v>6.0000000000000019E-3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186111111111134"/>
          <c:y val="0.61942986293380042"/>
          <c:w val="0.25174475065616775"/>
          <c:h val="0.22420056867891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6526439439825265E-2"/>
          <c:y val="9.2183945756780447E-2"/>
          <c:w val="0.6133127698797266"/>
          <c:h val="0.83832622392117684"/>
        </c:manualLayout>
      </c:layout>
      <c:pieChart>
        <c:varyColors val="1"/>
        <c:ser>
          <c:idx val="0"/>
          <c:order val="0"/>
          <c:spPr>
            <a:solidFill>
              <a:srgbClr val="3B485D"/>
            </a:solidFill>
          </c:spPr>
          <c:dPt>
            <c:idx val="0"/>
            <c:spPr>
              <a:solidFill>
                <a:srgbClr val="188C7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8CB9E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3B4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A5A5A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1949764146614546"/>
                  <c:y val="-0.218623140857392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982655140135461"/>
                  <c:y val="0.13291848935549738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796431914542647E-3"/>
                  <c:y val="1.752588218139398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ysClr val="windowText" lastClr="000000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842538039388433E-2"/>
                  <c:y val="1.3319845435987175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38'!$B$4:$B$7</c:f>
              <c:strCache>
                <c:ptCount val="4"/>
                <c:pt idx="0">
                  <c:v>Sempre que recebo</c:v>
                </c:pt>
                <c:pt idx="1">
                  <c:v>Apenas algumas vezes</c:v>
                </c:pt>
                <c:pt idx="2">
                  <c:v>Não costumo ler os e-mails da comunicação da FioSaúde</c:v>
                </c:pt>
                <c:pt idx="3">
                  <c:v>Não soube</c:v>
                </c:pt>
              </c:strCache>
            </c:strRef>
          </c:cat>
          <c:val>
            <c:numRef>
              <c:f>'Question 38'!$C$4:$C$7</c:f>
              <c:numCache>
                <c:formatCode>0.0%</c:formatCode>
                <c:ptCount val="4"/>
                <c:pt idx="0">
                  <c:v>0.75000000000000022</c:v>
                </c:pt>
                <c:pt idx="1">
                  <c:v>0.22500000000000001</c:v>
                </c:pt>
                <c:pt idx="2">
                  <c:v>1.8000000000000009E-2</c:v>
                </c:pt>
                <c:pt idx="3">
                  <c:v>7.000000000000001E-3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812638804764752"/>
          <c:y val="0.33865740740740752"/>
          <c:w val="0.37953838812106538"/>
          <c:h val="0.63651975794692328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39'!$G$1:$G$7</c:f>
              <c:strCache>
                <c:ptCount val="7"/>
                <c:pt idx="0">
                  <c:v>Não me interesso pelas informações enviadas por e-mail</c:v>
                </c:pt>
                <c:pt idx="1">
                  <c:v>Já leio as notícias em outros veículos da FioSaúde</c:v>
                </c:pt>
                <c:pt idx="2">
                  <c:v>Não acesso meu e-mail com frequência</c:v>
                </c:pt>
                <c:pt idx="3">
                  <c:v>A frequência de envio é muito alta</c:v>
                </c:pt>
                <c:pt idx="4">
                  <c:v>Falta de tempo (interesse)</c:v>
                </c:pt>
                <c:pt idx="5">
                  <c:v>Não tenho interesse por informações da FioSaúde</c:v>
                </c:pt>
                <c:pt idx="6">
                  <c:v>Não soube</c:v>
                </c:pt>
              </c:strCache>
            </c:strRef>
          </c:cat>
          <c:val>
            <c:numRef>
              <c:f>'Question 39'!$J$1:$J$7</c:f>
              <c:numCache>
                <c:formatCode>0.0%</c:formatCode>
                <c:ptCount val="7"/>
                <c:pt idx="0">
                  <c:v>0.25757575757575757</c:v>
                </c:pt>
                <c:pt idx="1">
                  <c:v>0.21212121212121218</c:v>
                </c:pt>
                <c:pt idx="2">
                  <c:v>0.21212121212121218</c:v>
                </c:pt>
                <c:pt idx="3">
                  <c:v>9.0909090909090981E-2</c:v>
                </c:pt>
                <c:pt idx="4">
                  <c:v>9.0909090909090981E-2</c:v>
                </c:pt>
                <c:pt idx="5">
                  <c:v>3.0303030303030311E-2</c:v>
                </c:pt>
                <c:pt idx="6">
                  <c:v>0.21212121212121218</c:v>
                </c:pt>
              </c:numCache>
            </c:numRef>
          </c:val>
        </c:ser>
        <c:gapWidth val="80"/>
        <c:overlap val="25"/>
        <c:axId val="61879424"/>
        <c:axId val="61880960"/>
      </c:barChart>
      <c:catAx>
        <c:axId val="61879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1880960"/>
        <c:crosses val="autoZero"/>
        <c:auto val="1"/>
        <c:lblAlgn val="ctr"/>
        <c:lblOffset val="100"/>
      </c:catAx>
      <c:valAx>
        <c:axId val="61880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187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40'!$B$4:$B$8</c:f>
              <c:strCache>
                <c:ptCount val="5"/>
                <c:pt idx="0">
                  <c:v>Muito ruins</c:v>
                </c:pt>
                <c:pt idx="1">
                  <c:v>Ruins</c:v>
                </c:pt>
                <c:pt idx="2">
                  <c:v>Bons</c:v>
                </c:pt>
                <c:pt idx="3">
                  <c:v>Muito bons</c:v>
                </c:pt>
                <c:pt idx="4">
                  <c:v>Não soube</c:v>
                </c:pt>
              </c:strCache>
            </c:strRef>
          </c:cat>
          <c:val>
            <c:numRef>
              <c:f>'Question 40'!$C$4:$C$8</c:f>
              <c:numCache>
                <c:formatCode>0.0%</c:formatCode>
                <c:ptCount val="5"/>
                <c:pt idx="0">
                  <c:v>0</c:v>
                </c:pt>
                <c:pt idx="1">
                  <c:v>4.8000000000000001E-2</c:v>
                </c:pt>
                <c:pt idx="2">
                  <c:v>0.7120000000000003</c:v>
                </c:pt>
                <c:pt idx="3">
                  <c:v>0.21600000000000008</c:v>
                </c:pt>
                <c:pt idx="4">
                  <c:v>2.4E-2</c:v>
                </c:pt>
              </c:numCache>
            </c:numRef>
          </c:val>
        </c:ser>
        <c:gapWidth val="80"/>
        <c:overlap val="25"/>
        <c:axId val="52665728"/>
        <c:axId val="61920384"/>
      </c:barChart>
      <c:catAx>
        <c:axId val="52665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1920384"/>
        <c:crosses val="autoZero"/>
        <c:auto val="1"/>
        <c:lblAlgn val="ctr"/>
        <c:lblOffset val="100"/>
      </c:catAx>
      <c:valAx>
        <c:axId val="61920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2665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41'!$G$1:$G$6</c:f>
              <c:strCache>
                <c:ptCount val="6"/>
                <c:pt idx="0">
                  <c:v>Temas mais interessantes</c:v>
                </c:pt>
                <c:pt idx="1">
                  <c:v>Maior quantidade de informações</c:v>
                </c:pt>
                <c:pt idx="2">
                  <c:v>Ser enviado com maior frequência</c:v>
                </c:pt>
                <c:pt idx="3">
                  <c:v>Menor poluição visual</c:v>
                </c:pt>
                <c:pt idx="4">
                  <c:v>Ser enviado com menor frequência</c:v>
                </c:pt>
                <c:pt idx="5">
                  <c:v>Não sei ou não quero responder</c:v>
                </c:pt>
              </c:strCache>
            </c:strRef>
          </c:cat>
          <c:val>
            <c:numRef>
              <c:f>'Question 41'!$J$1:$J$6</c:f>
              <c:numCache>
                <c:formatCode>0.0%</c:formatCode>
                <c:ptCount val="6"/>
                <c:pt idx="0">
                  <c:v>0.33974358974358981</c:v>
                </c:pt>
                <c:pt idx="1">
                  <c:v>0.21153846153846165</c:v>
                </c:pt>
                <c:pt idx="2">
                  <c:v>0.21153846153846165</c:v>
                </c:pt>
                <c:pt idx="3">
                  <c:v>4.4871794871794886E-2</c:v>
                </c:pt>
                <c:pt idx="4">
                  <c:v>3.2051282051282055E-2</c:v>
                </c:pt>
                <c:pt idx="5">
                  <c:v>0.32051282051282076</c:v>
                </c:pt>
              </c:numCache>
            </c:numRef>
          </c:val>
        </c:ser>
        <c:gapWidth val="80"/>
        <c:overlap val="25"/>
        <c:axId val="62028032"/>
        <c:axId val="62046208"/>
      </c:barChart>
      <c:catAx>
        <c:axId val="62028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2046208"/>
        <c:crosses val="autoZero"/>
        <c:auto val="1"/>
        <c:lblAlgn val="ctr"/>
        <c:lblOffset val="100"/>
      </c:catAx>
      <c:valAx>
        <c:axId val="62046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2028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8093372703412078"/>
                  <c:y val="6.5505613881598132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125087489063866"/>
                  <c:y val="-7.433398950131238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660542432195975E-2"/>
                  <c:y val="1.041666666666666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42'!$B$4:$B$6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42'!$C$4:$C$6</c:f>
              <c:numCache>
                <c:formatCode>0.0%</c:formatCode>
                <c:ptCount val="3"/>
                <c:pt idx="0">
                  <c:v>0.45100000000000001</c:v>
                </c:pt>
                <c:pt idx="1">
                  <c:v>0.505</c:v>
                </c:pt>
                <c:pt idx="2">
                  <c:v>4.4000000000000018E-2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908333333333368"/>
          <c:y val="0.62868912219305972"/>
          <c:w val="0.26563363954505675"/>
          <c:h val="0.22420056867891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476003937007874"/>
                  <c:y val="0.13032042869641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902865266841638"/>
                  <c:y val="-0.1900747302420531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52821522309711E-3"/>
                  <c:y val="1.15740740740740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43'!$B$4:$B$6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43'!$C$4:$C$6</c:f>
              <c:numCache>
                <c:formatCode>0.0%</c:formatCode>
                <c:ptCount val="3"/>
                <c:pt idx="0">
                  <c:v>0.27200000000000002</c:v>
                </c:pt>
                <c:pt idx="1">
                  <c:v>0.70300000000000018</c:v>
                </c:pt>
                <c:pt idx="2">
                  <c:v>2.6000000000000002E-2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852777777777772"/>
          <c:y val="0.59165208515602197"/>
          <c:w val="0.18230030621172361"/>
          <c:h val="0.22420056867891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44'!$B$4:$B$8</c:f>
              <c:strCache>
                <c:ptCount val="5"/>
                <c:pt idx="0">
                  <c:v>Muito ruins</c:v>
                </c:pt>
                <c:pt idx="1">
                  <c:v>Ruins</c:v>
                </c:pt>
                <c:pt idx="2">
                  <c:v>Bons</c:v>
                </c:pt>
                <c:pt idx="3">
                  <c:v>Muito bons</c:v>
                </c:pt>
                <c:pt idx="4">
                  <c:v>Não soube</c:v>
                </c:pt>
              </c:strCache>
            </c:strRef>
          </c:cat>
          <c:val>
            <c:numRef>
              <c:f>'Question 44'!$C$4:$C$8</c:f>
              <c:numCache>
                <c:formatCode>0.0%</c:formatCode>
                <c:ptCount val="5"/>
                <c:pt idx="0">
                  <c:v>0</c:v>
                </c:pt>
                <c:pt idx="1">
                  <c:v>4.8000000000000001E-2</c:v>
                </c:pt>
                <c:pt idx="2">
                  <c:v>0.65100000000000013</c:v>
                </c:pt>
                <c:pt idx="3">
                  <c:v>0.254</c:v>
                </c:pt>
                <c:pt idx="4">
                  <c:v>4.8000000000000001E-2</c:v>
                </c:pt>
              </c:numCache>
            </c:numRef>
          </c:val>
        </c:ser>
        <c:gapWidth val="80"/>
        <c:overlap val="25"/>
        <c:axId val="66375040"/>
        <c:axId val="66471040"/>
      </c:barChart>
      <c:catAx>
        <c:axId val="66375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6471040"/>
        <c:crosses val="autoZero"/>
        <c:auto val="1"/>
        <c:lblAlgn val="ctr"/>
        <c:lblOffset val="100"/>
      </c:catAx>
      <c:valAx>
        <c:axId val="66471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6375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45'!$H$1:$H$7</c:f>
              <c:strCache>
                <c:ptCount val="7"/>
                <c:pt idx="0">
                  <c:v>Temas mais interessantes</c:v>
                </c:pt>
                <c:pt idx="1">
                  <c:v>Maior quantidade de informações</c:v>
                </c:pt>
                <c:pt idx="2">
                  <c:v>Ser atualizado com maior frequência</c:v>
                </c:pt>
                <c:pt idx="3">
                  <c:v>Site menos pesado</c:v>
                </c:pt>
                <c:pt idx="4">
                  <c:v>Aparência mais moderna</c:v>
                </c:pt>
                <c:pt idx="5">
                  <c:v>Não ter links indisponíveis ou quebrados</c:v>
                </c:pt>
                <c:pt idx="6">
                  <c:v>Não soube</c:v>
                </c:pt>
              </c:strCache>
            </c:strRef>
          </c:cat>
          <c:val>
            <c:numRef>
              <c:f>'Question 45'!$J$1:$J$7</c:f>
              <c:numCache>
                <c:formatCode>0.0%</c:formatCode>
                <c:ptCount val="7"/>
                <c:pt idx="0">
                  <c:v>0.38636363636363646</c:v>
                </c:pt>
                <c:pt idx="1">
                  <c:v>0.36363636363636376</c:v>
                </c:pt>
                <c:pt idx="2">
                  <c:v>0.29545454545454564</c:v>
                </c:pt>
                <c:pt idx="3">
                  <c:v>0.22727272727272727</c:v>
                </c:pt>
                <c:pt idx="4">
                  <c:v>0.20454545454545467</c:v>
                </c:pt>
                <c:pt idx="5">
                  <c:v>0.15909090909090917</c:v>
                </c:pt>
                <c:pt idx="6">
                  <c:v>0.29545454545454564</c:v>
                </c:pt>
              </c:numCache>
            </c:numRef>
          </c:val>
        </c:ser>
        <c:gapWidth val="80"/>
        <c:overlap val="25"/>
        <c:axId val="66504960"/>
        <c:axId val="66560000"/>
      </c:barChart>
      <c:catAx>
        <c:axId val="66504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6560000"/>
        <c:crosses val="autoZero"/>
        <c:auto val="1"/>
        <c:lblAlgn val="ctr"/>
        <c:lblOffset val="100"/>
      </c:catAx>
      <c:valAx>
        <c:axId val="66560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650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40'!$B$4:$B$8</c:f>
              <c:strCache>
                <c:ptCount val="5"/>
                <c:pt idx="0">
                  <c:v>Muito ruins</c:v>
                </c:pt>
                <c:pt idx="1">
                  <c:v>Ruins</c:v>
                </c:pt>
                <c:pt idx="2">
                  <c:v>Bons</c:v>
                </c:pt>
                <c:pt idx="3">
                  <c:v>Muito bons</c:v>
                </c:pt>
                <c:pt idx="4">
                  <c:v>Não soube</c:v>
                </c:pt>
              </c:strCache>
            </c:strRef>
          </c:cat>
          <c:val>
            <c:numRef>
              <c:f>'Question 40'!$C$4:$C$8</c:f>
              <c:numCache>
                <c:formatCode>0.0%</c:formatCode>
                <c:ptCount val="5"/>
                <c:pt idx="0">
                  <c:v>0</c:v>
                </c:pt>
                <c:pt idx="1">
                  <c:v>4.8000000000000001E-2</c:v>
                </c:pt>
                <c:pt idx="2">
                  <c:v>0.7120000000000003</c:v>
                </c:pt>
                <c:pt idx="3">
                  <c:v>0.21600000000000008</c:v>
                </c:pt>
                <c:pt idx="4">
                  <c:v>2.4E-2</c:v>
                </c:pt>
              </c:numCache>
            </c:numRef>
          </c:val>
        </c:ser>
        <c:gapWidth val="80"/>
        <c:overlap val="25"/>
        <c:axId val="46660224"/>
        <c:axId val="51016064"/>
      </c:barChart>
      <c:catAx>
        <c:axId val="46660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1016064"/>
        <c:crosses val="autoZero"/>
        <c:auto val="1"/>
        <c:lblAlgn val="ctr"/>
        <c:lblOffset val="100"/>
      </c:catAx>
      <c:valAx>
        <c:axId val="51016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46660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34'!$B$4:$B$8</c:f>
              <c:strCache>
                <c:ptCount val="5"/>
                <c:pt idx="0">
                  <c:v>Muito ruim</c:v>
                </c:pt>
                <c:pt idx="1">
                  <c:v>Ruim</c:v>
                </c:pt>
                <c:pt idx="2">
                  <c:v>Boa</c:v>
                </c:pt>
                <c:pt idx="3">
                  <c:v>Muito boa</c:v>
                </c:pt>
                <c:pt idx="4">
                  <c:v>Não soube</c:v>
                </c:pt>
              </c:strCache>
            </c:strRef>
          </c:cat>
          <c:val>
            <c:numRef>
              <c:f>'Question 34'!$C$4:$C$8</c:f>
              <c:numCache>
                <c:formatCode>0.0%</c:formatCode>
                <c:ptCount val="5"/>
                <c:pt idx="0">
                  <c:v>0</c:v>
                </c:pt>
                <c:pt idx="1">
                  <c:v>8.2000000000000017E-2</c:v>
                </c:pt>
                <c:pt idx="2">
                  <c:v>0.67300000000000015</c:v>
                </c:pt>
                <c:pt idx="3">
                  <c:v>0.16300000000000001</c:v>
                </c:pt>
                <c:pt idx="4">
                  <c:v>8.2000000000000017E-2</c:v>
                </c:pt>
              </c:numCache>
            </c:numRef>
          </c:val>
        </c:ser>
        <c:gapWidth val="80"/>
        <c:overlap val="25"/>
        <c:axId val="51124096"/>
        <c:axId val="51125632"/>
      </c:barChart>
      <c:catAx>
        <c:axId val="51124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1125632"/>
        <c:crosses val="autoZero"/>
        <c:auto val="1"/>
        <c:lblAlgn val="ctr"/>
        <c:lblOffset val="100"/>
      </c:catAx>
      <c:valAx>
        <c:axId val="51125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1124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25'!$B$4:$B$8</c:f>
              <c:strCache>
                <c:ptCount val="5"/>
                <c:pt idx="0">
                  <c:v>Muito ruins</c:v>
                </c:pt>
                <c:pt idx="1">
                  <c:v>Ruins</c:v>
                </c:pt>
                <c:pt idx="2">
                  <c:v>Boas</c:v>
                </c:pt>
                <c:pt idx="3">
                  <c:v>Muito boas</c:v>
                </c:pt>
                <c:pt idx="4">
                  <c:v>Não soube</c:v>
                </c:pt>
              </c:strCache>
            </c:strRef>
          </c:cat>
          <c:val>
            <c:numRef>
              <c:f>'Question 25'!$C$4:$C$8</c:f>
              <c:numCache>
                <c:formatCode>0.0%</c:formatCode>
                <c:ptCount val="5"/>
                <c:pt idx="0">
                  <c:v>1.3999999999999999E-2</c:v>
                </c:pt>
                <c:pt idx="1">
                  <c:v>4.1000000000000002E-2</c:v>
                </c:pt>
                <c:pt idx="2">
                  <c:v>0.87700000000000022</c:v>
                </c:pt>
                <c:pt idx="3">
                  <c:v>4.1000000000000002E-2</c:v>
                </c:pt>
                <c:pt idx="4">
                  <c:v>2.7000000000000014E-2</c:v>
                </c:pt>
              </c:numCache>
            </c:numRef>
          </c:val>
        </c:ser>
        <c:gapWidth val="80"/>
        <c:overlap val="25"/>
        <c:axId val="51176576"/>
        <c:axId val="51178112"/>
      </c:barChart>
      <c:catAx>
        <c:axId val="51176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1178112"/>
        <c:crosses val="autoZero"/>
        <c:auto val="1"/>
        <c:lblAlgn val="ctr"/>
        <c:lblOffset val="100"/>
      </c:catAx>
      <c:valAx>
        <c:axId val="51178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1176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5" b="0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4'!$B$4:$B$8</c:f>
              <c:strCache>
                <c:ptCount val="5"/>
                <c:pt idx="0">
                  <c:v>Muito ruim</c:v>
                </c:pt>
                <c:pt idx="1">
                  <c:v>Ruim</c:v>
                </c:pt>
                <c:pt idx="2">
                  <c:v>Boa</c:v>
                </c:pt>
                <c:pt idx="3">
                  <c:v>Muito boa</c:v>
                </c:pt>
                <c:pt idx="4">
                  <c:v>Não soube</c:v>
                </c:pt>
              </c:strCache>
            </c:strRef>
          </c:cat>
          <c:val>
            <c:numRef>
              <c:f>'Question 4'!$C$4:$C$8</c:f>
              <c:numCache>
                <c:formatCode>0.0%</c:formatCode>
                <c:ptCount val="5"/>
                <c:pt idx="0">
                  <c:v>1.7000000000000001E-2</c:v>
                </c:pt>
                <c:pt idx="1">
                  <c:v>7.3000000000000009E-2</c:v>
                </c:pt>
                <c:pt idx="2">
                  <c:v>0.60700000000000021</c:v>
                </c:pt>
                <c:pt idx="3">
                  <c:v>0.27300000000000002</c:v>
                </c:pt>
                <c:pt idx="4">
                  <c:v>3.0000000000000002E-2</c:v>
                </c:pt>
              </c:numCache>
            </c:numRef>
          </c:val>
        </c:ser>
        <c:gapWidth val="80"/>
        <c:overlap val="25"/>
        <c:axId val="52021888"/>
        <c:axId val="52027776"/>
      </c:barChart>
      <c:catAx>
        <c:axId val="520218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rgbClr val="333333"/>
                </a:solidFill>
                <a:latin typeface="Bariol Regular"/>
                <a:ea typeface="Bariol Regular"/>
                <a:cs typeface="Bariol Regular"/>
              </a:defRPr>
            </a:pPr>
            <a:endParaRPr lang="pt-BR"/>
          </a:p>
        </c:txPr>
        <c:crossAx val="52027776"/>
        <c:crosses val="autoZero"/>
        <c:auto val="1"/>
        <c:lblAlgn val="ctr"/>
        <c:lblOffset val="100"/>
      </c:catAx>
      <c:valAx>
        <c:axId val="52027776"/>
        <c:scaling>
          <c:orientation val="minMax"/>
        </c:scaling>
        <c:delete val="1"/>
        <c:axPos val="l"/>
        <c:majorGridlines>
          <c:spPr>
            <a:ln w="3175">
              <a:solidFill>
                <a:srgbClr val="EEEEEE"/>
              </a:solidFill>
              <a:prstDash val="solid"/>
            </a:ln>
          </c:spPr>
        </c:majorGridlines>
        <c:numFmt formatCode="0.0%" sourceLinked="1"/>
        <c:tickLblPos val="none"/>
        <c:crossAx val="52021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 sz="1195" b="0" i="0" u="none" strike="noStrike" baseline="0">
          <a:solidFill>
            <a:srgbClr val="333333"/>
          </a:solidFill>
          <a:latin typeface="Bariol Regular"/>
          <a:ea typeface="Bariol Regular"/>
          <a:cs typeface="Bariol Regular"/>
        </a:defRPr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5'!$G$1:$G$6</c:f>
              <c:strCache>
                <c:ptCount val="6"/>
                <c:pt idx="0">
                  <c:v>Sinto falta de informações sobre uso do meu plano</c:v>
                </c:pt>
                <c:pt idx="1">
                  <c:v>Demora na comunicação</c:v>
                </c:pt>
                <c:pt idx="2">
                  <c:v>Os veículos de comunicação não são interessantes.</c:v>
                </c:pt>
                <c:pt idx="3">
                  <c:v>Não tenho interesse por informações em geral da FioSaúde.</c:v>
                </c:pt>
                <c:pt idx="4">
                  <c:v>Outro</c:v>
                </c:pt>
                <c:pt idx="5">
                  <c:v>Não soube</c:v>
                </c:pt>
              </c:strCache>
            </c:strRef>
          </c:cat>
          <c:val>
            <c:numRef>
              <c:f>'Question 5'!$K$1:$K$6</c:f>
              <c:numCache>
                <c:formatCode>0.0%</c:formatCode>
                <c:ptCount val="6"/>
                <c:pt idx="0">
                  <c:v>0.63934426229508245</c:v>
                </c:pt>
                <c:pt idx="1">
                  <c:v>0.15846994535519143</c:v>
                </c:pt>
                <c:pt idx="2">
                  <c:v>0.13661202185792357</c:v>
                </c:pt>
                <c:pt idx="3">
                  <c:v>1.9125683060109297E-2</c:v>
                </c:pt>
                <c:pt idx="4">
                  <c:v>6.5573770491803282E-2</c:v>
                </c:pt>
                <c:pt idx="5">
                  <c:v>0.15300546448087443</c:v>
                </c:pt>
              </c:numCache>
            </c:numRef>
          </c:val>
        </c:ser>
        <c:overlap val="100"/>
        <c:axId val="52404608"/>
        <c:axId val="52406144"/>
      </c:barChart>
      <c:catAx>
        <c:axId val="5240460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3175">
            <a:solidFill>
              <a:srgbClr val="DDDDDD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Bariol Regular"/>
                <a:ea typeface="Bariol Regular"/>
                <a:cs typeface="Bariol Regular"/>
              </a:defRPr>
            </a:pPr>
            <a:endParaRPr lang="pt-BR"/>
          </a:p>
        </c:txPr>
        <c:crossAx val="52406144"/>
        <c:crosses val="autoZero"/>
        <c:auto val="1"/>
        <c:lblAlgn val="ctr"/>
        <c:lblOffset val="100"/>
      </c:catAx>
      <c:valAx>
        <c:axId val="52406144"/>
        <c:scaling>
          <c:orientation val="minMax"/>
        </c:scaling>
        <c:delete val="1"/>
        <c:axPos val="t"/>
        <c:numFmt formatCode="0.0%" sourceLinked="1"/>
        <c:tickLblPos val="none"/>
        <c:crossAx val="52404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8320-EA81-485C-8B28-FB8135880C77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F62C-BD12-472A-A959-442DAE3FBB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80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Checar como se referem na RN 277.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5685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7998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8894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9985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952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169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88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56076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1174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30672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906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5913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14036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91875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27709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883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77209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97187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385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5624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5205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002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583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055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1689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511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4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351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33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91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777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69" t="17186" r="60299" b="19569"/>
          <a:stretch/>
        </p:blipFill>
        <p:spPr>
          <a:xfrm>
            <a:off x="11077732" y="111411"/>
            <a:ext cx="749508" cy="113925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73" t="27610" r="15500" b="19570"/>
          <a:stretch/>
        </p:blipFill>
        <p:spPr>
          <a:xfrm>
            <a:off x="9563726" y="299206"/>
            <a:ext cx="1514006" cy="951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4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ângulo isósceles 14"/>
          <p:cNvSpPr/>
          <p:nvPr userDrawn="1"/>
        </p:nvSpPr>
        <p:spPr>
          <a:xfrm>
            <a:off x="885825" y="5833393"/>
            <a:ext cx="897739" cy="1024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 userDrawn="1"/>
        </p:nvSpPr>
        <p:spPr>
          <a:xfrm>
            <a:off x="1693278" y="5745163"/>
            <a:ext cx="849396" cy="11128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/>
          <p:cNvSpPr/>
          <p:nvPr userDrawn="1"/>
        </p:nvSpPr>
        <p:spPr>
          <a:xfrm>
            <a:off x="1356394" y="5322971"/>
            <a:ext cx="579570" cy="15159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-1" y="6048375"/>
            <a:ext cx="12192001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673850"/>
            <a:chOff x="0" y="0"/>
            <a:chExt cx="7680" cy="420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3034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174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V="1">
            <a:off x="0" y="-1"/>
            <a:ext cx="12192000" cy="3552823"/>
          </a:xfrm>
          <a:prstGeom prst="rect">
            <a:avLst/>
          </a:prstGeom>
          <a:solidFill>
            <a:srgbClr val="3A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59329" y="3682116"/>
            <a:ext cx="7673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cap="small" dirty="0" smtClean="0">
                <a:solidFill>
                  <a:schemeClr val="bg1">
                    <a:lumMod val="50000"/>
                  </a:schemeClr>
                </a:solidFill>
                <a:latin typeface="Bariol Light" panose="02000506040000020003" pitchFamily="50" charset="0"/>
              </a:rPr>
              <a:t>Resultados</a:t>
            </a:r>
            <a:endParaRPr lang="pt-BR" sz="8000" b="1" cap="small" dirty="0">
              <a:solidFill>
                <a:schemeClr val="bg1">
                  <a:lumMod val="50000"/>
                </a:schemeClr>
              </a:solidFill>
              <a:latin typeface="Bariol Light" panose="02000506040000020003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486526"/>
            <a:ext cx="12192000" cy="371474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8260" y="4955560"/>
            <a:ext cx="105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000" cap="small" dirty="0" smtClean="0">
                <a:solidFill>
                  <a:srgbClr val="7F7F7F"/>
                </a:solidFill>
                <a:latin typeface="Bariol Light" panose="02000506040000020003" pitchFamily="50" charset="0"/>
              </a:rPr>
              <a:t>Satisfação com a Comunicação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4" y="1702"/>
            <a:ext cx="12200021" cy="3552823"/>
          </a:xfrm>
          <a:prstGeom prst="rect">
            <a:avLst/>
          </a:prstGeom>
          <a:blipFill dpi="0" rotWithShape="1">
            <a:blip r:embed="rId3" cstate="print">
              <a:alphaModFix amt="35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halkSketch/>
                      </a14:imgEffect>
                      <a14:imgEffect>
                        <a14:saturation sat="67000"/>
                      </a14:imgEffect>
                    </a14:imgLayer>
                  </a14:imgProps>
                </a:ext>
              </a:extLst>
            </a:blip>
            <a:srcRect/>
            <a:stretch>
              <a:fillRect t="-43983" r="-17496" b="-105846"/>
            </a:stretch>
          </a:blipFill>
          <a:ln>
            <a:noFill/>
          </a:ln>
          <a:effectLst>
            <a:outerShdw blurRad="1003300" dist="50800" dir="5400000" algn="ctr" rotWithShape="0">
              <a:srgbClr val="1828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1" name="Grupo 10"/>
          <p:cNvGrpSpPr/>
          <p:nvPr/>
        </p:nvGrpSpPr>
        <p:grpSpPr>
          <a:xfrm>
            <a:off x="4829577" y="798645"/>
            <a:ext cx="2550017" cy="2298179"/>
            <a:chOff x="4829577" y="535174"/>
            <a:chExt cx="2550017" cy="229817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9208"/>
            <a:stretch/>
          </p:blipFill>
          <p:spPr>
            <a:xfrm>
              <a:off x="4852510" y="535174"/>
              <a:ext cx="2486979" cy="1512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457" t="37642" r="18334" b="39736"/>
            <a:stretch/>
          </p:blipFill>
          <p:spPr>
            <a:xfrm>
              <a:off x="4829577" y="2073498"/>
              <a:ext cx="2550017" cy="7598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38" t="9951" r="32978" b="14838"/>
          <a:stretch/>
        </p:blipFill>
        <p:spPr>
          <a:xfrm>
            <a:off x="5720603" y="5592323"/>
            <a:ext cx="750791" cy="662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12803465"/>
              </p:ext>
            </p:extLst>
          </p:nvPr>
        </p:nvGraphicFramePr>
        <p:xfrm>
          <a:off x="8261825" y="3228500"/>
          <a:ext cx="3829743" cy="235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0164257"/>
              </p:ext>
            </p:extLst>
          </p:nvPr>
        </p:nvGraphicFramePr>
        <p:xfrm>
          <a:off x="3958289" y="3228500"/>
          <a:ext cx="4120056" cy="235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84019710"/>
              </p:ext>
            </p:extLst>
          </p:nvPr>
        </p:nvGraphicFramePr>
        <p:xfrm>
          <a:off x="63891" y="3228500"/>
          <a:ext cx="3894399" cy="235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3891" y="2324869"/>
            <a:ext cx="33358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Informativo FioSaúde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958289" y="2324869"/>
            <a:ext cx="43539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Boletim Saúde em Suas Mãos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389147" y="2324869"/>
            <a:ext cx="20273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Televisões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4035187" y="2165685"/>
            <a:ext cx="0" cy="4314092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8200031" y="2208901"/>
            <a:ext cx="0" cy="4314092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1737165" y="3181941"/>
            <a:ext cx="1391282" cy="236250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631564" y="3254258"/>
            <a:ext cx="1609942" cy="225771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9822024" y="3254259"/>
            <a:ext cx="1454938" cy="229019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 por veículo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Forças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o Informativo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079976" y="6534441"/>
            <a:ext cx="4086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o Boletim Saúde em Suas Mãos?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200031" y="6442107"/>
            <a:ext cx="404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as informações publicadas sobre a FioSaúde nas TVs?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025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3678762"/>
              </p:ext>
            </p:extLst>
          </p:nvPr>
        </p:nvGraphicFramePr>
        <p:xfrm>
          <a:off x="8167898" y="3222472"/>
          <a:ext cx="3943593" cy="235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06949151"/>
              </p:ext>
            </p:extLst>
          </p:nvPr>
        </p:nvGraphicFramePr>
        <p:xfrm>
          <a:off x="4117679" y="3222472"/>
          <a:ext cx="4050220" cy="235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31902655"/>
              </p:ext>
            </p:extLst>
          </p:nvPr>
        </p:nvGraphicFramePr>
        <p:xfrm>
          <a:off x="-97523" y="3222472"/>
          <a:ext cx="4230232" cy="235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3891" y="2324869"/>
            <a:ext cx="33358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Site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132709" y="2324869"/>
            <a:ext cx="43539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389147" y="2324869"/>
            <a:ext cx="20273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E-mails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4035187" y="2165685"/>
            <a:ext cx="0" cy="4314092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8200031" y="2208901"/>
            <a:ext cx="0" cy="4314092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1737165" y="3181941"/>
            <a:ext cx="1456796" cy="236250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742320" y="3318522"/>
            <a:ext cx="1609942" cy="225771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9890974" y="3254259"/>
            <a:ext cx="1360229" cy="229019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 por veículo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Forças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6534441"/>
            <a:ext cx="4035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o site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020899" y="6530065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a página da FioSaúde no Facebook?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8232163" y="6437731"/>
            <a:ext cx="399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os e-mails enviados pela comunicação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13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31568" y="4645240"/>
            <a:ext cx="813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r>
              <a:rPr lang="pt-BR" sz="28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Pesquisa de satisfação – Comunicação</a:t>
            </a:r>
            <a:endParaRPr lang="pt-BR" sz="2800" b="1" cap="small" dirty="0">
              <a:solidFill>
                <a:schemeClr val="bg1"/>
              </a:solidFill>
              <a:latin typeface="Bariol Light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219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7361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</a:t>
            </a:r>
            <a:r>
              <a:rPr lang="pt-BR" sz="1200" dirty="0">
                <a:latin typeface="Bariol Regular" panose="02000506040000020003" pitchFamily="50" charset="0"/>
              </a:rPr>
              <a:t>. De uma maneira geral, qual a sua avaliação em relação aos meios de comunicação da FioSaúde com o(a) senhor(a)?</a:t>
            </a:r>
            <a:endParaRPr lang="pt-BR" sz="1100" dirty="0">
              <a:latin typeface="Bariol Regular" panose="02000506040000020003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333298" y="2343727"/>
            <a:ext cx="65115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 com a Comunicação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 flipH="1">
            <a:off x="219129" y="2982616"/>
            <a:ext cx="3650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Bariol Regular" panose="02000506040000020003" pitchFamily="50" charset="0"/>
              </a:rPr>
              <a:t>No geral, a satisfação com os meios de comunicação da FioSaúde é boa (88%).</a:t>
            </a:r>
          </a:p>
          <a:p>
            <a:pPr algn="just"/>
            <a:endParaRPr lang="pt-BR" sz="1600" dirty="0">
              <a:solidFill>
                <a:schemeClr val="bg2">
                  <a:lumMod val="2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Bariol Regular" panose="02000506040000020003" pitchFamily="50" charset="0"/>
              </a:rPr>
              <a:t>Vale mencionar que o índice de beneficiários muito satisfeitos (27,3%) representa menos da metade dos satisfeitos (60,7%).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88587581"/>
              </p:ext>
            </p:extLst>
          </p:nvPr>
        </p:nvGraphicFramePr>
        <p:xfrm>
          <a:off x="5091121" y="3247395"/>
          <a:ext cx="5753747" cy="284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52422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Por que não é muito boa?</a:t>
            </a:r>
            <a:endParaRPr lang="pt-BR" sz="1100" dirty="0">
              <a:latin typeface="Bariol Regular" panose="02000506040000020003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95389" y="2137663"/>
            <a:ext cx="5519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 de não ser muito boa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450948"/>
              </p:ext>
            </p:extLst>
          </p:nvPr>
        </p:nvGraphicFramePr>
        <p:xfrm>
          <a:off x="1885823" y="3108551"/>
          <a:ext cx="8420353" cy="290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3567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Notícias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6598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Entre as notícias abaixo que foram divulgadas pela FioSaúde, de quais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tomou conhecimento?</a:t>
            </a:r>
            <a:endParaRPr lang="pt-BR" sz="1100" dirty="0">
              <a:latin typeface="Bariol Regular" panose="02000506040000020003" pitchFamily="50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9129" y="2343727"/>
            <a:ext cx="53187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Notícias que tomou conhecimento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47597143"/>
              </p:ext>
            </p:extLst>
          </p:nvPr>
        </p:nvGraphicFramePr>
        <p:xfrm>
          <a:off x="2658984" y="3058614"/>
          <a:ext cx="6874031" cy="320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18991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941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Relevância das informações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633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Como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classifica a relevância das informações publicadas nos veículos de comunicação da FioSaúde para seus beneficiários?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12248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flipH="1">
            <a:off x="8212248" y="2909482"/>
            <a:ext cx="3650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classificação da relevância das informações divulgadas pela comunicação está um pouco abaixo do ideal. 78,6% dos entrevistados consideraram essas informações relevantes ou muito relevantes.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Outra característica que chama atenção é que apenas 19,6% considera os assuntos veiculados muito relevantes.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910590" y="2231089"/>
            <a:ext cx="6331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Relevância das informações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059526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23710087"/>
              </p:ext>
            </p:extLst>
          </p:nvPr>
        </p:nvGraphicFramePr>
        <p:xfrm>
          <a:off x="1129001" y="3101931"/>
          <a:ext cx="5894974" cy="300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438370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941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Afirmativas comunicação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633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Por favor, avalie as afirmações abaixo em uma escala de 01 a 04, sendo 01 discordo totalmente e 04 concordo totalmente.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2225089"/>
              </p:ext>
            </p:extLst>
          </p:nvPr>
        </p:nvGraphicFramePr>
        <p:xfrm>
          <a:off x="489397" y="2465030"/>
          <a:ext cx="11011437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91604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Interesse nos temas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5515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Por quais temas comunicados pela FioSaúde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tem MAIOR interesse?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05781" y="6517589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Por quais temas comunicados pela FioSaúde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tem MENOR interesse?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Temas de MAIOR interesse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688992" y="2342347"/>
            <a:ext cx="51558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Temas de MENOR interesse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660794" y="2207019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0216437"/>
              </p:ext>
            </p:extLst>
          </p:nvPr>
        </p:nvGraphicFramePr>
        <p:xfrm>
          <a:off x="-466231" y="3061749"/>
          <a:ext cx="6272012" cy="319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82966891"/>
              </p:ext>
            </p:extLst>
          </p:nvPr>
        </p:nvGraphicFramePr>
        <p:xfrm>
          <a:off x="5961705" y="3061749"/>
          <a:ext cx="6219356" cy="319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1582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Utilização dos veículos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5515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De que maneira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costuma ler as notícias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Veículos utilizados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4610668"/>
              </p:ext>
            </p:extLst>
          </p:nvPr>
        </p:nvGraphicFramePr>
        <p:xfrm>
          <a:off x="918693" y="2954710"/>
          <a:ext cx="10354614" cy="327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92966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44961" y="2009044"/>
            <a:ext cx="7527925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Utilidade gerencial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Método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 concentração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621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61435960"/>
              </p:ext>
            </p:extLst>
          </p:nvPr>
        </p:nvGraphicFramePr>
        <p:xfrm>
          <a:off x="372088" y="3095715"/>
          <a:ext cx="5218742" cy="313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Informativo FioSaúde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 (a) conhece o Informativo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02438" y="6534441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(A) Sr. (a) recebeu as últimas edições, de junho/julho e agosto/setembro?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Conhecimento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6" y="2342346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Recebimento das últimas edições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850215" y="5180431"/>
            <a:ext cx="476519" cy="24938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339850" y="5318004"/>
            <a:ext cx="1762588" cy="9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6532725"/>
              </p:ext>
            </p:extLst>
          </p:nvPr>
        </p:nvGraphicFramePr>
        <p:xfrm>
          <a:off x="6468087" y="3095715"/>
          <a:ext cx="5085660" cy="313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043851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0932802"/>
              </p:ext>
            </p:extLst>
          </p:nvPr>
        </p:nvGraphicFramePr>
        <p:xfrm>
          <a:off x="4623515" y="3216003"/>
          <a:ext cx="7568485" cy="321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0471544"/>
              </p:ext>
            </p:extLst>
          </p:nvPr>
        </p:nvGraphicFramePr>
        <p:xfrm>
          <a:off x="-391642" y="3035698"/>
          <a:ext cx="5118290" cy="307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Informativo FioSaúde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 (a) tem o hábito de ler as edições que recebe?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21391" y="6534441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 Por que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não lê ou não lê todas?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Hábito de leitura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821391" y="2342347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para não leitura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4466370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217132" y="5320533"/>
            <a:ext cx="828097" cy="5264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045229" y="5595344"/>
            <a:ext cx="578286" cy="69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4882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66871578"/>
              </p:ext>
            </p:extLst>
          </p:nvPr>
        </p:nvGraphicFramePr>
        <p:xfrm>
          <a:off x="274321" y="3341978"/>
          <a:ext cx="5414275" cy="263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Informativo FioSaúde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o Informativo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05781" y="6534441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que precisaria mudar no Informativo FioSaúde para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considerá-lo muito bom?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6" y="2342346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Mudanças necessárias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41045" y="3339588"/>
            <a:ext cx="3131523" cy="264110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627291" y="5976136"/>
            <a:ext cx="3230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025672"/>
              </p:ext>
            </p:extLst>
          </p:nvPr>
        </p:nvGraphicFramePr>
        <p:xfrm>
          <a:off x="5688596" y="3346538"/>
          <a:ext cx="6503404" cy="31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69992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5409510"/>
              </p:ext>
            </p:extLst>
          </p:nvPr>
        </p:nvGraphicFramePr>
        <p:xfrm>
          <a:off x="-477382" y="32903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84467855"/>
              </p:ext>
            </p:extLst>
          </p:nvPr>
        </p:nvGraphicFramePr>
        <p:xfrm>
          <a:off x="3810000" y="3289159"/>
          <a:ext cx="4572000" cy="27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Boletim Saúde em Suas Mãos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58818" y="6442110"/>
            <a:ext cx="373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 (a) frequentou o prédio da sede da FioSaúde, incluindo a Policlínica, nos últimos 3 meses?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7237" y="6534441"/>
            <a:ext cx="4560848" cy="28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(A) Sr. (a) conhece o Boletim Saúde em Suas Mãos?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53619" y="2342349"/>
            <a:ext cx="2775112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Frequência sede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793019" y="2342349"/>
            <a:ext cx="28562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Conhecimento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3655012" y="2207019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2529276" y="5033104"/>
            <a:ext cx="476519" cy="24938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005795" y="5157797"/>
            <a:ext cx="148376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8134715" y="220301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8360386" y="2342347"/>
            <a:ext cx="3599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Leitura últimas edições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5357546"/>
              </p:ext>
            </p:extLst>
          </p:nvPr>
        </p:nvGraphicFramePr>
        <p:xfrm>
          <a:off x="8111467" y="32903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8382000" y="6534441"/>
            <a:ext cx="3810000" cy="28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(A) Sr. (a) leu alguma edição dos últimos três meses?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815800" y="5069594"/>
            <a:ext cx="476519" cy="24938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7292319" y="5194287"/>
            <a:ext cx="148376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4733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71162457"/>
              </p:ext>
            </p:extLst>
          </p:nvPr>
        </p:nvGraphicFramePr>
        <p:xfrm>
          <a:off x="196722" y="3174616"/>
          <a:ext cx="5271617" cy="297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o Boletim Saúde em Suas Mãos?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05780" y="6534441"/>
            <a:ext cx="6386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que precisaria mudar no Boletim Saúde em Suas Mãos para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considerá-lo muito bom?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6" y="2342346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Mudanças necessárias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41045" y="3288072"/>
            <a:ext cx="3131523" cy="280607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575775" y="6094151"/>
            <a:ext cx="33871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Boletim Saúde em Suas Mãos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1957046"/>
              </p:ext>
            </p:extLst>
          </p:nvPr>
        </p:nvGraphicFramePr>
        <p:xfrm>
          <a:off x="5729054" y="3288072"/>
          <a:ext cx="6539670" cy="324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76919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Televisões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2107"/>
            <a:ext cx="596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 (a) tem acesso às televisões disponibilizadas pela Fiocruz para divulgação de notícias a seus trabalhadores?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25586" y="6534441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(A) Sr. (a) costuma ver as informações sobre a FioSaúde publicadas nessas TVs?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Acesso às televisões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5" y="2342346"/>
            <a:ext cx="59131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Leitura das informações das televisões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850215" y="5180431"/>
            <a:ext cx="476519" cy="24938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339850" y="5318004"/>
            <a:ext cx="1762588" cy="9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26157"/>
              </p:ext>
            </p:extLst>
          </p:nvPr>
        </p:nvGraphicFramePr>
        <p:xfrm>
          <a:off x="506552" y="3137034"/>
          <a:ext cx="5099174" cy="305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37214736"/>
              </p:ext>
            </p:extLst>
          </p:nvPr>
        </p:nvGraphicFramePr>
        <p:xfrm>
          <a:off x="6431839" y="3137034"/>
          <a:ext cx="5158155" cy="305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098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09133296"/>
              </p:ext>
            </p:extLst>
          </p:nvPr>
        </p:nvGraphicFramePr>
        <p:xfrm>
          <a:off x="148585" y="3152813"/>
          <a:ext cx="5418458" cy="301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as informações publicadas sobre a FioSaúde nas TVs?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05780" y="6534441"/>
            <a:ext cx="6386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que precisaria mudar nestas informações para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considerá-las muito boas?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6" y="2342346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Mudanças necessárias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263771" y="3352467"/>
            <a:ext cx="3131523" cy="280607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575775" y="6158546"/>
            <a:ext cx="33871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Televisões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93094214"/>
              </p:ext>
            </p:extLst>
          </p:nvPr>
        </p:nvGraphicFramePr>
        <p:xfrm>
          <a:off x="6111503" y="3152813"/>
          <a:ext cx="5685545" cy="333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204179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34538123"/>
              </p:ext>
            </p:extLst>
          </p:nvPr>
        </p:nvGraphicFramePr>
        <p:xfrm>
          <a:off x="-23216" y="3215549"/>
          <a:ext cx="4819297" cy="289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Site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 (a) costuma acessar o site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21391" y="6534441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 Para quais fins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costuma acessar?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4159873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Acesso ao site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821391" y="2342347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acesso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4466370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333044" y="5022761"/>
            <a:ext cx="440468" cy="23182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773512" y="5138671"/>
            <a:ext cx="8982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65621008"/>
              </p:ext>
            </p:extLst>
          </p:nvPr>
        </p:nvGraphicFramePr>
        <p:xfrm>
          <a:off x="4671793" y="3215549"/>
          <a:ext cx="7292680" cy="298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535381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681516"/>
              </p:ext>
            </p:extLst>
          </p:nvPr>
        </p:nvGraphicFramePr>
        <p:xfrm>
          <a:off x="263771" y="3185040"/>
          <a:ext cx="5076422" cy="291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o site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05780" y="6534441"/>
            <a:ext cx="6386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que precisaria mudar no site da FioSaúde para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considerá-lo muito bom?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6" y="2342346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Mudanças necessárias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263771" y="3185040"/>
            <a:ext cx="3131523" cy="291078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575775" y="6094151"/>
            <a:ext cx="33871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Site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1962990"/>
              </p:ext>
            </p:extLst>
          </p:nvPr>
        </p:nvGraphicFramePr>
        <p:xfrm>
          <a:off x="5805780" y="3185040"/>
          <a:ext cx="6386220" cy="330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962493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63224627"/>
              </p:ext>
            </p:extLst>
          </p:nvPr>
        </p:nvGraphicFramePr>
        <p:xfrm>
          <a:off x="-119807" y="3212801"/>
          <a:ext cx="5012480" cy="300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Área restrita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59904" y="6442107"/>
            <a:ext cx="489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Quando precisa obter informação personalizada no </a:t>
            </a:r>
            <a:r>
              <a:rPr lang="pt-BR" sz="1200" b="1" dirty="0" smtClean="0">
                <a:latin typeface="Bariol Regular" panose="02000506040000020003" pitchFamily="50" charset="0"/>
              </a:rPr>
              <a:t>site, </a:t>
            </a:r>
            <a:r>
              <a:rPr lang="pt-BR" sz="1200" b="1" dirty="0">
                <a:latin typeface="Bariol Regular" panose="02000506040000020003" pitchFamily="50" charset="0"/>
              </a:rPr>
              <a:t>o (a) Sr. (a) acessa a área restrita com </a:t>
            </a:r>
            <a:r>
              <a:rPr lang="pt-BR" sz="1200" b="1" dirty="0" err="1">
                <a:latin typeface="Bariol Regular" panose="02000506040000020003" pitchFamily="50" charset="0"/>
              </a:rPr>
              <a:t>login</a:t>
            </a:r>
            <a:r>
              <a:rPr lang="pt-BR" sz="1200" b="1" dirty="0">
                <a:latin typeface="Bariol Regular" panose="02000506040000020003" pitchFamily="50" charset="0"/>
              </a:rPr>
              <a:t> e senha?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21391" y="6534441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 Por que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não acessa a área restrita do site?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4159873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Acesso à área restrita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821391" y="2342347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não acesso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4466370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172500" y="5318977"/>
            <a:ext cx="440468" cy="23182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631843" y="5422009"/>
            <a:ext cx="10399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2924343"/>
              </p:ext>
            </p:extLst>
          </p:nvPr>
        </p:nvGraphicFramePr>
        <p:xfrm>
          <a:off x="4565108" y="3212801"/>
          <a:ext cx="7626892" cy="327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920673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98004" y="2515367"/>
            <a:ext cx="8446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/>
                <a:ea typeface="Verdana" panose="020B0604030504040204" pitchFamily="34" charset="0"/>
                <a:cs typeface="Verdana" panose="020B0604030504040204" pitchFamily="34" charset="0"/>
              </a:rPr>
              <a:t>Conhecer os níveis de satisfação dos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/>
                <a:ea typeface="Verdana" panose="020B0604030504040204" pitchFamily="34" charset="0"/>
                <a:cs typeface="Verdana" panose="020B0604030504040204" pitchFamily="34" charset="0"/>
              </a:rPr>
              <a:t>beneficiários com os veículos de comunicação da FioSaúde, identificando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/>
                <a:ea typeface="Verdana" panose="020B0604030504040204" pitchFamily="34" charset="0"/>
                <a:cs typeface="Verdana" panose="020B0604030504040204" pitchFamily="34" charset="0"/>
              </a:rPr>
              <a:t>os principais pontos positivos e negativos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/>
                <a:ea typeface="Verdana" panose="020B0604030504040204" pitchFamily="34" charset="0"/>
                <a:cs typeface="Verdana" panose="020B0604030504040204" pitchFamily="34" charset="0"/>
              </a:rPr>
              <a:t>relacionados  a eles.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525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5515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 (a) conhece a página da FioSaúde no Facebook?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Conhecimento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57316295"/>
              </p:ext>
            </p:extLst>
          </p:nvPr>
        </p:nvGraphicFramePr>
        <p:xfrm>
          <a:off x="3520262" y="3256771"/>
          <a:ext cx="5151475" cy="309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51524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21541339"/>
              </p:ext>
            </p:extLst>
          </p:nvPr>
        </p:nvGraphicFramePr>
        <p:xfrm>
          <a:off x="546446" y="3226848"/>
          <a:ext cx="4859225" cy="291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a página da FioSaúde no Facebook?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05780" y="6534441"/>
            <a:ext cx="6386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que precisaria mudar no Facebook da FioSaúde para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considerá-lo muito bom?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6" y="2342346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Mudanças necessárias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1725769" y="3374264"/>
            <a:ext cx="1669525" cy="2721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575775" y="6094151"/>
            <a:ext cx="33871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70590998"/>
              </p:ext>
            </p:extLst>
          </p:nvPr>
        </p:nvGraphicFramePr>
        <p:xfrm>
          <a:off x="5805780" y="3374265"/>
          <a:ext cx="6391275" cy="305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257566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6498930"/>
              </p:ext>
            </p:extLst>
          </p:nvPr>
        </p:nvGraphicFramePr>
        <p:xfrm>
          <a:off x="492007" y="3123075"/>
          <a:ext cx="4976332" cy="298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E-mails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2107"/>
            <a:ext cx="596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 (a) está inscrito na lista de </a:t>
            </a:r>
            <a:r>
              <a:rPr lang="pt-BR" sz="1200" b="1" dirty="0" err="1">
                <a:latin typeface="Bariol Regular" panose="02000506040000020003" pitchFamily="50" charset="0"/>
              </a:rPr>
              <a:t>emails</a:t>
            </a:r>
            <a:r>
              <a:rPr lang="pt-BR" sz="1200" b="1" dirty="0">
                <a:latin typeface="Bariol Regular" panose="02000506040000020003" pitchFamily="50" charset="0"/>
              </a:rPr>
              <a:t> da Fiocruz (ou de unidade a ela vinculada), que traz divulgação de notícias a seus trabalhadores?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25586" y="6534441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(A) Sr. (a) costuma receber os e-mails da FioSaúde?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Inscrição na lista de e-mail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5" y="2342346"/>
            <a:ext cx="59131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Recebimento dos e-mails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888852" y="4948609"/>
            <a:ext cx="476519" cy="24938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378487" y="5086182"/>
            <a:ext cx="1762588" cy="9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61747866"/>
              </p:ext>
            </p:extLst>
          </p:nvPr>
        </p:nvGraphicFramePr>
        <p:xfrm>
          <a:off x="6411853" y="3123075"/>
          <a:ext cx="5140591" cy="298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366925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29639632"/>
              </p:ext>
            </p:extLst>
          </p:nvPr>
        </p:nvGraphicFramePr>
        <p:xfrm>
          <a:off x="-981930" y="3266848"/>
          <a:ext cx="5448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E-mails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35065" y="6557720"/>
            <a:ext cx="4892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 que frequência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costuma ler os e-mails?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21391" y="6534441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 Por que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não costuma ler todos os e-mails?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4159873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Frequência de leitura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821391" y="2342347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não leitura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4466370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2408349" y="4597757"/>
            <a:ext cx="2058021" cy="88864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466370" y="5048520"/>
            <a:ext cx="3912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67144988"/>
              </p:ext>
            </p:extLst>
          </p:nvPr>
        </p:nvGraphicFramePr>
        <p:xfrm>
          <a:off x="4700789" y="3266848"/>
          <a:ext cx="7237925" cy="314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48544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30122711"/>
              </p:ext>
            </p:extLst>
          </p:nvPr>
        </p:nvGraphicFramePr>
        <p:xfrm>
          <a:off x="222142" y="3323261"/>
          <a:ext cx="5271345" cy="267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os e-mails enviados pela comunicação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05780" y="6534441"/>
            <a:ext cx="6386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que precisaria mudar nos e-mails da FioSaúde para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considerá-los muito bons?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6" y="2342346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Mudanças necessárias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1532587" y="3374265"/>
            <a:ext cx="1862708" cy="262515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575775" y="6003998"/>
            <a:ext cx="33871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E-mails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7434421"/>
              </p:ext>
            </p:extLst>
          </p:nvPr>
        </p:nvGraphicFramePr>
        <p:xfrm>
          <a:off x="5788086" y="3318676"/>
          <a:ext cx="6331456" cy="27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718856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1308021"/>
              </p:ext>
            </p:extLst>
          </p:nvPr>
        </p:nvGraphicFramePr>
        <p:xfrm>
          <a:off x="509146" y="3158079"/>
          <a:ext cx="4896525" cy="293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Intranet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0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 (a) tem acesso à intranet da Fiocruz?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25586" y="6534441"/>
            <a:ext cx="581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(A) Sr. (a) costuma ler os informes da FioSaúde que são publicados na Intranet?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Acesso à Intranet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5" y="2342346"/>
            <a:ext cx="59131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Hábito de leitura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888852" y="4948609"/>
            <a:ext cx="476519" cy="24938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378487" y="5086182"/>
            <a:ext cx="1762588" cy="9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86994555"/>
              </p:ext>
            </p:extLst>
          </p:nvPr>
        </p:nvGraphicFramePr>
        <p:xfrm>
          <a:off x="6477778" y="3152163"/>
          <a:ext cx="5008742" cy="294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652830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52599056"/>
              </p:ext>
            </p:extLst>
          </p:nvPr>
        </p:nvGraphicFramePr>
        <p:xfrm>
          <a:off x="608147" y="3402347"/>
          <a:ext cx="4895983" cy="259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esses informes da FioSaúde na intranet da Fiocruz?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05780" y="6534441"/>
            <a:ext cx="6386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O que precisaria mudar nestes informes da FioSaúde para o 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 (a) considerá-los muito bons?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25586" y="2342346"/>
            <a:ext cx="5189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Mudanças necessárias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15628" y="2253574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1751527" y="3374265"/>
            <a:ext cx="1643768" cy="262515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575775" y="6003998"/>
            <a:ext cx="33871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Intranet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6782313"/>
              </p:ext>
            </p:extLst>
          </p:nvPr>
        </p:nvGraphicFramePr>
        <p:xfrm>
          <a:off x="5846114" y="3402347"/>
          <a:ext cx="6305550" cy="286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2232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85954" y="2029565"/>
            <a:ext cx="8686676" cy="4188381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“Elogio para a comunicação da Policlínica. Esse alerta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quando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consulta é agendada,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seja por telefone ou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mensagem,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é excelente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>
              <a:spcAft>
                <a:spcPts val="1200"/>
              </a:spcAft>
            </a:pPr>
            <a:endParaRPr lang="pt-B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“Quando busquei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informações sobre 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plano,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fui muito bem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atendido.”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“Elogio à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comunicação por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e-mail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, recebo sempre resposta em tempo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curto.”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“Parabéns pelo trabalho, que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é,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ao mesmo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tempo,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elegante e moderno, mas sem nunca perder a aura necessária de seriedade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49714" y="253123"/>
            <a:ext cx="8595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Elogios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6521185"/>
            <a:ext cx="7073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Sr.(a) gostaria de deixar alguma outra sugestão, critica ou elogio sobre a comunicação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pic>
        <p:nvPicPr>
          <p:cNvPr id="7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0719" y="2227970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0014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Sugestões e críticas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34833"/>
            <a:ext cx="2823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Qual a sua sugestão, crítica ou </a:t>
            </a:r>
            <a:r>
              <a:rPr lang="pt-BR" sz="1200" b="1" dirty="0" smtClean="0">
                <a:latin typeface="Bariol Regular" panose="02000506040000020003" pitchFamily="50" charset="0"/>
              </a:rPr>
              <a:t>elogio?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pic>
        <p:nvPicPr>
          <p:cNvPr id="1030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265714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93929" y="1463005"/>
            <a:ext cx="8886422" cy="5209937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“É preciso rever o banco de dados de credenciados. Muitos estão faltando, outros se desligaram. O aplicativo está desatualizado. As sugestões são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ignoradas”.</a:t>
            </a:r>
          </a:p>
          <a:p>
            <a:pPr algn="just">
              <a:spcAft>
                <a:spcPts val="1200"/>
              </a:spcAft>
            </a:pPr>
            <a:endParaRPr lang="pt-B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“Para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diminuir as despesas do plano, para quem se utiliza da internet não enviar a 2° via do boleto pelo Correio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>
              <a:spcAft>
                <a:spcPts val="1200"/>
              </a:spcAft>
            </a:pPr>
            <a:endParaRPr lang="pt-B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Boletim de notícias poderia ser enviado por e-mail.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Prefiro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não receber a versão impressa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>
              <a:spcAft>
                <a:spcPts val="1200"/>
              </a:spcAft>
            </a:pPr>
            <a:endParaRPr lang="pt-B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“Criar um mecanismo para que quando a pessoa estiver passando mal, possa rapidamente acessar o </a:t>
            </a:r>
            <a:r>
              <a:rPr lang="pt-B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app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 no celular e conseguir um local ou profissional mais próximo de onde estiver no momento, principalmente de noite.”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857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16" t="38158" r="17278" b="38158"/>
          <a:stretch/>
        </p:blipFill>
        <p:spPr>
          <a:xfrm>
            <a:off x="-14068" y="1187719"/>
            <a:ext cx="12210758" cy="311169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132423"/>
            <a:ext cx="12192000" cy="2530781"/>
          </a:xfrm>
          <a:prstGeom prst="rect">
            <a:avLst/>
          </a:prstGeom>
          <a:solidFill>
            <a:srgbClr val="3A48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956560" y="1559539"/>
            <a:ext cx="627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cap="small" dirty="0" smtClean="0">
                <a:solidFill>
                  <a:schemeClr val="bg1"/>
                </a:solidFill>
                <a:latin typeface="Bariol Light" panose="02000506040000020003" pitchFamily="50" charset="0"/>
              </a:rPr>
              <a:t>Obrigado</a:t>
            </a:r>
            <a:endParaRPr lang="pt-BR" sz="9600" b="1" cap="small" dirty="0">
              <a:solidFill>
                <a:schemeClr val="bg1"/>
              </a:solidFill>
              <a:latin typeface="Bariol Light" panose="02000506040000020003" pitchFamily="50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35"/>
          <a:stretch/>
        </p:blipFill>
        <p:spPr>
          <a:xfrm>
            <a:off x="3722976" y="5315765"/>
            <a:ext cx="1296670" cy="76825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49" t="36336" r="17429" b="39356"/>
          <a:stretch/>
        </p:blipFill>
        <p:spPr>
          <a:xfrm>
            <a:off x="3682293" y="6041405"/>
            <a:ext cx="1363113" cy="41753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3504117"/>
            <a:ext cx="12192000" cy="1195057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-7337"/>
            <a:ext cx="12192000" cy="1191958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440625" y="5625906"/>
            <a:ext cx="401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(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21)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3936-8007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Bariol Light" panose="02000506040000020003" pitchFamily="50" charset="0"/>
            </a:endParaRP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contato@xartis.com.br</a:t>
            </a: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www.xartis.com.br</a:t>
            </a:r>
          </a:p>
        </p:txBody>
      </p:sp>
    </p:spTree>
    <p:extLst>
      <p:ext uri="{BB962C8B-B14F-4D97-AF65-F5344CB8AC3E}">
        <p14:creationId xmlns="" xmlns:p14="http://schemas.microsoft.com/office/powerpoint/2010/main" val="426724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Utilidade gerencial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12135" y="2176470"/>
            <a:ext cx="8732733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Suportar o planejamento estratégico da FioSaúde, embasando quantitativamente 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tomada de decisão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gerencial. 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Contribuir para o aumento da satisfação geral com relação a operadora, promovendo a fidelização dos beneficiários.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71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DESCRIÇÃO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flipH="1">
            <a:off x="2249712" y="2976578"/>
            <a:ext cx="85951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Os critérios de definição foram os seguintes: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Ser beneficiário ativo em setembro de 2016;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Ter 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e-mail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atualizado na base de cadastro da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FioSaúde.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249714" y="2198947"/>
            <a:ext cx="4485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População-alvo (N=15.410)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082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6273" y="2183171"/>
            <a:ext cx="891640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Metodologia: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quantitativa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População-alvo: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beneficiários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ativos em setembro de 2016*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Intervalo de confiança: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90%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Margem de erro amostral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até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p.p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– exceto quando indicado o contrário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Proporcionalidade: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representação dos diferentes perfis de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clientes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Método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1415159"/>
              </p:ext>
            </p:extLst>
          </p:nvPr>
        </p:nvGraphicFramePr>
        <p:xfrm>
          <a:off x="2126273" y="4843082"/>
          <a:ext cx="8930542" cy="115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46867"/>
                <a:gridCol w="1198568"/>
                <a:gridCol w="1809251"/>
                <a:gridCol w="2077288"/>
                <a:gridCol w="1198568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Perfil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Planos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Coleta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Período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Amostra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Beneficiários FioSaúde</a:t>
                      </a:r>
                      <a:r>
                        <a:rPr lang="pt-BR" sz="1400" baseline="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Comunicação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Todos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E-mail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r>
                        <a:rPr lang="pt-BR" sz="1400" baseline="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setembro – 02 de outubro 2016</a:t>
                      </a: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546</a:t>
                      </a:r>
                      <a:endParaRPr lang="pt-BR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524600" y="6476611"/>
            <a:ext cx="54253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*Somente foram entrevistados beneficiários que tinham e-mail cadastrado e atualizado.</a:t>
            </a:r>
            <a:endParaRPr lang="pt-BR" sz="1200" dirty="0"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837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31568" y="4645240"/>
            <a:ext cx="813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r>
              <a:rPr lang="pt-BR" sz="28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2800" b="1" cap="small" dirty="0">
              <a:solidFill>
                <a:schemeClr val="bg1"/>
              </a:solidFill>
              <a:latin typeface="Bariol Light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5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58" y1="53258" x2="17579" y2="82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7252" y="1539957"/>
            <a:ext cx="1647968" cy="167646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59214" y="1990551"/>
            <a:ext cx="9918632" cy="851297"/>
          </a:xfrm>
          <a:prstGeom prst="flowChartAlternateProcess">
            <a:avLst/>
          </a:prstGeom>
          <a:solidFill>
            <a:srgbClr val="3B485D"/>
          </a:solidFill>
          <a:ln w="57150">
            <a:solidFill>
              <a:srgbClr val="3B485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No geral, a satisfação com a comunicação da FioSaúde é boa. Os veículos tiveram avaliação semelhante e alguns se destacaram como preferência dos beneficiários.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3769" y="3372648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Forças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47291" y="3373680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Fraquezas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9214" y="3803535"/>
            <a:ext cx="5471887" cy="1728133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Satisfação com a comunicação boa de maneira geral;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Bom índice de satisfação com os veículos;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Boa avaliação geral sobre o Informativo FioSaúde;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Bons índices de recebimento e leitura dos e-mails.</a:t>
            </a:r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86283" y="3832362"/>
            <a:ext cx="5471887" cy="2596455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Baixo índice de conhecimento sobre a maioria dos assuntos tratados na comunicação;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Índice preocupante de relevância das informações tratadas pela comunicação;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Baixa utilização da maioria dos veículos;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Hábito de leitura e conhecimento de alguns veículos é muito abaixo da média.</a:t>
            </a:r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123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16093174"/>
              </p:ext>
            </p:extLst>
          </p:nvPr>
        </p:nvGraphicFramePr>
        <p:xfrm>
          <a:off x="4955237" y="3208602"/>
          <a:ext cx="6086298" cy="296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373931" y="2401438"/>
            <a:ext cx="5519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Intranet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flipH="1">
            <a:off x="219129" y="2909043"/>
            <a:ext cx="3650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Todos os veículos tiveram boa avaliação geral (acima de 80%) entre os que os utilizam.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Ressalta-se que a constância é de que a avaliação de “bom” é superior em relação ao “muito bom”.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287977" y="240143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611414" y="3208602"/>
            <a:ext cx="2034862" cy="2964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geral por veículo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Forças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42304" y="6576242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</a:t>
            </a:r>
            <a:r>
              <a:rPr lang="pt-BR" sz="1200" b="1" dirty="0" err="1">
                <a:latin typeface="Bariol Regular" panose="02000506040000020003" pitchFamily="50" charset="0"/>
              </a:rPr>
              <a:t>Sr</a:t>
            </a:r>
            <a:r>
              <a:rPr lang="pt-BR" sz="1200" b="1" dirty="0">
                <a:latin typeface="Bariol Regular" panose="02000506040000020003" pitchFamily="50" charset="0"/>
              </a:rPr>
              <a:t> (a) avalia esses informes da FioSaúde na intranet da Fiocruz?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4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040F03DBDAD04FA2175EF5F9A0A008" ma:contentTypeVersion="1" ma:contentTypeDescription="Crie um novo documento." ma:contentTypeScope="" ma:versionID="1d52159262b79aef9689ad175f82b845">
  <xsd:schema xmlns:xsd="http://www.w3.org/2001/XMLSchema" xmlns:xs="http://www.w3.org/2001/XMLSchema" xmlns:p="http://schemas.microsoft.com/office/2006/metadata/properties" xmlns:ns3="34a7d1ea-0461-4f08-9b44-83bd537c6b0b" targetNamespace="http://schemas.microsoft.com/office/2006/metadata/properties" ma:root="true" ma:fieldsID="29fa959a6605035bb1687743dd5a6223" ns3:_="">
    <xsd:import namespace="34a7d1ea-0461-4f08-9b44-83bd537c6b0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7d1ea-0461-4f08-9b44-83bd537c6b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C0675B-C707-4C36-B3D2-4DE4AB6DE2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EDDF0-3802-41F7-92D6-C197A7E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a7d1ea-0461-4f08-9b44-83bd537c6b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A4EE9D-691F-4E4D-9ED2-F2D409BDD29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34a7d1ea-0461-4f08-9b44-83bd537c6b0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17302</TotalTime>
  <Words>1976</Words>
  <Application>Microsoft Office PowerPoint</Application>
  <PresentationFormat>Personalizar</PresentationFormat>
  <Paragraphs>323</Paragraphs>
  <Slides>39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Personalizar design</vt:lpstr>
      <vt:lpstr>1_Personalizar design</vt:lpstr>
      <vt:lpstr>2_Personalizar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Negrão</dc:creator>
  <cp:lastModifiedBy>Carlos Pellon</cp:lastModifiedBy>
  <cp:revision>1928</cp:revision>
  <dcterms:created xsi:type="dcterms:W3CDTF">2014-03-17T14:51:01Z</dcterms:created>
  <dcterms:modified xsi:type="dcterms:W3CDTF">2016-12-07T14:48:49Z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0x010100E6040F03DBDAD04FA2175EF5F9A0A008</vt:lpwstr>
  </property>
  <property fmtid="{D5CDD505-2E9C-101B-9397-08002B2CF9AE}" pid="3" name="IsMyDocuments">
    <vt:bool>true</vt:bool>
  </property>
</Properties>
</file>